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Playfair Display" panose="020B0604020202020204" charset="0"/>
      <p:bold r:id="rId32"/>
      <p:boldItalic r:id="rId33"/>
    </p:embeddedFont>
    <p:embeddedFont>
      <p:font typeface="Helvetica Neue" panose="020B0604020202020204" charset="0"/>
      <p:regular r:id="rId34"/>
      <p:bold r:id="rId35"/>
      <p:italic r:id="rId36"/>
      <p:boldItalic r:id="rId37"/>
    </p:embeddedFont>
    <p:embeddedFont>
      <p:font typeface="Lora" panose="020B0604020202020204" charset="0"/>
      <p:regular r:id="rId38"/>
      <p:bold r:id="rId39"/>
      <p:italic r:id="rId40"/>
      <p:boldItalic r:id="rId41"/>
    </p:embeddedFont>
    <p:embeddedFont>
      <p:font typeface="Play" panose="020B060402020202020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MiIfPH1h1sYkVW1HkvWUBxYiO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3" name="Google Shape;3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9" name="Google Shape;3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5" name="Google Shape;3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3" name="Google Shape;36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9" name="Google Shape;36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8" name="Google Shape;3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17473957" y="9600641"/>
            <a:ext cx="45285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1306661" y="882367"/>
            <a:ext cx="15674678" cy="189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1316736" y="3236975"/>
            <a:ext cx="15663672" cy="585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17473957" y="9600641"/>
            <a:ext cx="45285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1_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title"/>
          </p:nvPr>
        </p:nvSpPr>
        <p:spPr>
          <a:xfrm>
            <a:off x="1259681" y="1211801"/>
            <a:ext cx="5461073" cy="309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2800"/>
              <a:buFont typeface="Pl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body" idx="1"/>
          </p:nvPr>
        </p:nvSpPr>
        <p:spPr>
          <a:xfrm>
            <a:off x="8149346" y="1211801"/>
            <a:ext cx="8883737" cy="75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2400"/>
              <a:buChar char="•"/>
              <a:defRPr sz="3600"/>
            </a:lvl1pPr>
            <a:lvl2pPr marL="914400" lvl="1" indent="-3810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2400"/>
              <a:buChar char="•"/>
              <a:defRPr sz="3600"/>
            </a:lvl2pPr>
            <a:lvl3pPr marL="1371600" lvl="2" indent="-3810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2400"/>
              <a:buChar char="•"/>
              <a:defRPr sz="3600"/>
            </a:lvl3pPr>
            <a:lvl4pPr marL="1828800" lvl="3" indent="-3810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2400"/>
              <a:buChar char="•"/>
              <a:defRPr sz="3600"/>
            </a:lvl4pPr>
            <a:lvl5pPr marL="2286000" lvl="4" indent="-3810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2400"/>
              <a:buChar char="•"/>
              <a:defRPr sz="3600"/>
            </a:lvl5pPr>
            <a:lvl6pPr marL="2743200" lvl="5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2"/>
          </p:nvPr>
        </p:nvSpPr>
        <p:spPr>
          <a:xfrm>
            <a:off x="1259679" y="4500974"/>
            <a:ext cx="5461077" cy="430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17473957" y="9600641"/>
            <a:ext cx="45285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1_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1322023" y="904007"/>
            <a:ext cx="15643955" cy="115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1"/>
          </p:nvPr>
        </p:nvSpPr>
        <p:spPr>
          <a:xfrm>
            <a:off x="1322024" y="2544484"/>
            <a:ext cx="7445309" cy="97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Arial"/>
              <a:buNone/>
              <a:defRPr sz="2100" b="1" cap="none"/>
            </a:lvl1pPr>
            <a:lvl2pPr marL="914400" lvl="1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Arial"/>
              <a:buNone/>
              <a:defRPr sz="2100" b="1" cap="none"/>
            </a:lvl2pPr>
            <a:lvl3pPr marL="1371600" lvl="2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Arial"/>
              <a:buNone/>
              <a:defRPr sz="2100" b="1" cap="none"/>
            </a:lvl3pPr>
            <a:lvl4pPr marL="1828800" lvl="3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Arial"/>
              <a:buNone/>
              <a:defRPr sz="2100" b="1" cap="none"/>
            </a:lvl4pPr>
            <a:lvl5pPr marL="2286000" lvl="4" indent="-2286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Arial"/>
              <a:buNone/>
              <a:defRPr sz="2100" b="1" cap="none"/>
            </a:lvl5pPr>
            <a:lvl6pPr marL="2743200" lvl="5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2"/>
          </p:nvPr>
        </p:nvSpPr>
        <p:spPr>
          <a:xfrm>
            <a:off x="9484004" y="2544485"/>
            <a:ext cx="7481978" cy="97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sldNum" idx="12"/>
          </p:nvPr>
        </p:nvSpPr>
        <p:spPr>
          <a:xfrm>
            <a:off x="17473957" y="9600641"/>
            <a:ext cx="45285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Play"/>
              <a:buNone/>
              <a:defRPr sz="2100">
                <a:solidFill>
                  <a:srgbClr val="35403A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0" y="-38101"/>
            <a:ext cx="18288000" cy="10320655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cxnSp>
        <p:nvCxnSpPr>
          <p:cNvPr id="105" name="Google Shape;105;p1"/>
          <p:cNvCxnSpPr/>
          <p:nvPr/>
        </p:nvCxnSpPr>
        <p:spPr>
          <a:xfrm>
            <a:off x="1050458" y="1633653"/>
            <a:ext cx="16230600" cy="0"/>
          </a:xfrm>
          <a:prstGeom prst="straightConnector1">
            <a:avLst/>
          </a:prstGeom>
          <a:noFill/>
          <a:ln w="95250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" name="Google Shape;106;p1"/>
          <p:cNvCxnSpPr/>
          <p:nvPr/>
        </p:nvCxnSpPr>
        <p:spPr>
          <a:xfrm>
            <a:off x="1050458" y="1790815"/>
            <a:ext cx="16230600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1"/>
          <p:cNvCxnSpPr/>
          <p:nvPr/>
        </p:nvCxnSpPr>
        <p:spPr>
          <a:xfrm>
            <a:off x="1028700" y="4683240"/>
            <a:ext cx="16230600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"/>
          <p:cNvSpPr/>
          <p:nvPr/>
        </p:nvSpPr>
        <p:spPr>
          <a:xfrm>
            <a:off x="1028700" y="4935652"/>
            <a:ext cx="16230600" cy="4322648"/>
          </a:xfrm>
          <a:custGeom>
            <a:avLst/>
            <a:gdLst/>
            <a:ahLst/>
            <a:cxnLst/>
            <a:rect l="l" t="t" r="r" b="b"/>
            <a:pathLst>
              <a:path w="2514545" h="669691" extrusionOk="0">
                <a:moveTo>
                  <a:pt x="0" y="0"/>
                </a:moveTo>
                <a:lnTo>
                  <a:pt x="2514545" y="0"/>
                </a:lnTo>
                <a:lnTo>
                  <a:pt x="2514545" y="669691"/>
                </a:lnTo>
                <a:lnTo>
                  <a:pt x="0" y="669691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grpSp>
        <p:nvGrpSpPr>
          <p:cNvPr id="109" name="Google Shape;109;p1"/>
          <p:cNvGrpSpPr/>
          <p:nvPr/>
        </p:nvGrpSpPr>
        <p:grpSpPr>
          <a:xfrm>
            <a:off x="1028700" y="3659451"/>
            <a:ext cx="16230600" cy="919865"/>
            <a:chOff x="0" y="-47625"/>
            <a:chExt cx="4274726" cy="242269"/>
          </a:xfrm>
        </p:grpSpPr>
        <p:sp>
          <p:nvSpPr>
            <p:cNvPr id="110" name="Google Shape;110;p1"/>
            <p:cNvSpPr/>
            <p:nvPr/>
          </p:nvSpPr>
          <p:spPr>
            <a:xfrm>
              <a:off x="0" y="0"/>
              <a:ext cx="4274726" cy="194644"/>
            </a:xfrm>
            <a:custGeom>
              <a:avLst/>
              <a:gdLst/>
              <a:ahLst/>
              <a:cxnLst/>
              <a:rect l="l" t="t" r="r" b="b"/>
              <a:pathLst>
                <a:path w="4274726" h="194644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94644"/>
                  </a:lnTo>
                  <a:lnTo>
                    <a:pt x="0" y="194644"/>
                  </a:lnTo>
                  <a:close/>
                </a:path>
              </a:pathLst>
            </a:custGeom>
            <a:solidFill>
              <a:srgbClr val="8B6F4E"/>
            </a:solidFill>
            <a:ln>
              <a:noFill/>
            </a:ln>
          </p:spPr>
        </p:sp>
        <p:sp>
          <p:nvSpPr>
            <p:cNvPr id="111" name="Google Shape;111;p1"/>
            <p:cNvSpPr txBox="1"/>
            <p:nvPr/>
          </p:nvSpPr>
          <p:spPr>
            <a:xfrm>
              <a:off x="0" y="-47625"/>
              <a:ext cx="4274726" cy="24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112" name="Google Shape;112;p1"/>
          <p:cNvSpPr txBox="1"/>
          <p:nvPr/>
        </p:nvSpPr>
        <p:spPr>
          <a:xfrm>
            <a:off x="1550551" y="2033713"/>
            <a:ext cx="13441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30" b="1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PISMO KAO POVIJESNI IZVOR</a:t>
            </a:r>
            <a:r>
              <a:rPr lang="en-US" sz="4530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530" b="1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ZA 18. STOLJEĆE</a:t>
            </a:r>
            <a:endParaRPr dirty="0"/>
          </a:p>
        </p:txBody>
      </p:sp>
      <p:sp>
        <p:nvSpPr>
          <p:cNvPr id="113" name="Google Shape;113;p1"/>
          <p:cNvSpPr txBox="1"/>
          <p:nvPr/>
        </p:nvSpPr>
        <p:spPr>
          <a:xfrm>
            <a:off x="1028700" y="981075"/>
            <a:ext cx="1033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Teodora Shek Brnardić, Marta Jurković, Maja Perić, </a:t>
            </a:r>
            <a:r>
              <a:rPr lang="en-US" sz="250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Matea Marušić</a:t>
            </a:r>
            <a:endParaRPr sz="2500" b="0" i="0" u="none" strike="noStrike" cap="none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5686479" y="3916411"/>
            <a:ext cx="6915043" cy="506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5" b="0" i="1" u="none" strike="noStrike" cap="none">
                <a:solidFill>
                  <a:srgbClr val="F4EEDD"/>
                </a:solidFill>
                <a:latin typeface="Lora"/>
                <a:ea typeface="Lora"/>
                <a:cs typeface="Lora"/>
                <a:sym typeface="Lora"/>
              </a:rPr>
              <a:t>Iskustva rada na HRZZ projektu LIGHT</a:t>
            </a:r>
            <a:endParaRPr/>
          </a:p>
        </p:txBody>
      </p:sp>
      <p:pic>
        <p:nvPicPr>
          <p:cNvPr id="115" name="Google Shape;115;p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0672" y="1951827"/>
            <a:ext cx="2087055" cy="16036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6810925" y="3052388"/>
            <a:ext cx="378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NSK, Zagreb, 5. svibnja 2026.</a:t>
            </a:r>
            <a:endParaRPr/>
          </a:p>
        </p:txBody>
      </p:sp>
      <p:pic>
        <p:nvPicPr>
          <p:cNvPr id="117" name="Google Shape;117;p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9339563"/>
            <a:ext cx="2209878" cy="9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"/>
          <p:cNvSpPr txBox="1"/>
          <p:nvPr/>
        </p:nvSpPr>
        <p:spPr>
          <a:xfrm>
            <a:off x="3462789" y="9599400"/>
            <a:ext cx="730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solidFill>
                  <a:schemeClr val="dk1"/>
                </a:solidFill>
              </a:rPr>
              <a:t>Projekt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financira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Hrvatska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zaklada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za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znanost</a:t>
            </a:r>
            <a:r>
              <a:rPr lang="en-US" i="1" dirty="0">
                <a:solidFill>
                  <a:schemeClr val="dk1"/>
                </a:solidFill>
              </a:rPr>
              <a:t> pod </a:t>
            </a:r>
            <a:r>
              <a:rPr lang="en-US" i="1" dirty="0" err="1">
                <a:solidFill>
                  <a:schemeClr val="dk1"/>
                </a:solidFill>
              </a:rPr>
              <a:t>brojem</a:t>
            </a:r>
            <a:r>
              <a:rPr lang="en-US" i="1" dirty="0">
                <a:solidFill>
                  <a:schemeClr val="dk1"/>
                </a:solidFill>
              </a:rPr>
              <a:t> IP-2024-05-5581.</a:t>
            </a:r>
            <a:endParaRPr i="1" dirty="0">
              <a:solidFill>
                <a:schemeClr val="dk1"/>
              </a:solidFill>
            </a:endParaRPr>
          </a:p>
        </p:txBody>
      </p:sp>
      <p:pic>
        <p:nvPicPr>
          <p:cNvPr id="119" name="Google Shape;11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38688" y="9237174"/>
            <a:ext cx="229552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2369" y="367951"/>
            <a:ext cx="4288689" cy="894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/>
          <p:nvPr/>
        </p:nvSpPr>
        <p:spPr>
          <a:xfrm>
            <a:off x="-2981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6" t="5194" r="4348" b="1"/>
          <a:stretch/>
        </p:blipFill>
        <p:spPr>
          <a:xfrm>
            <a:off x="531661" y="609600"/>
            <a:ext cx="17224679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/>
          <p:nvPr/>
        </p:nvSpPr>
        <p:spPr>
          <a:xfrm>
            <a:off x="2175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pic>
        <p:nvPicPr>
          <p:cNvPr id="213" name="Google Shape;213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294" y="0"/>
            <a:ext cx="1359141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320125" y="545950"/>
            <a:ext cx="69252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GEOGRAFSKA DISTRIBUCIJA</a:t>
            </a:r>
            <a:endParaRPr sz="3200" dirty="0">
              <a:solidFill>
                <a:schemeClr val="dk1"/>
              </a:solidFill>
              <a:latin typeface="Lora" panose="020B060402020202020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cxnSp>
        <p:nvCxnSpPr>
          <p:cNvPr id="220" name="Google Shape;220;p12"/>
          <p:cNvCxnSpPr/>
          <p:nvPr/>
        </p:nvCxnSpPr>
        <p:spPr>
          <a:xfrm>
            <a:off x="1050458" y="1633653"/>
            <a:ext cx="16230600" cy="0"/>
          </a:xfrm>
          <a:prstGeom prst="straightConnector1">
            <a:avLst/>
          </a:prstGeom>
          <a:noFill/>
          <a:ln w="95250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21;p12"/>
          <p:cNvCxnSpPr/>
          <p:nvPr/>
        </p:nvCxnSpPr>
        <p:spPr>
          <a:xfrm>
            <a:off x="1050458" y="1790815"/>
            <a:ext cx="16230600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p12"/>
          <p:cNvSpPr txBox="1"/>
          <p:nvPr/>
        </p:nvSpPr>
        <p:spPr>
          <a:xfrm>
            <a:off x="1050304" y="2081525"/>
            <a:ext cx="15609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AI ALAT GEMINI - POMOĆ U TRANSKRIPCIJI</a:t>
            </a:r>
            <a:endParaRPr dirty="0"/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2781300"/>
            <a:ext cx="4708525" cy="648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6477000" y="2705100"/>
            <a:ext cx="10052050" cy="7522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Illmo Sig. Sig. Pron Colmo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Assieme colla stimat[issim]a di V. S. Illma dei 26 Feb[bra]io ho ricevuta la nota de libri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che le occorrono a fronte dei consegnati suoi libri francesi, ma non mi è riuscito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di poterla servire intieram[en]te di tutti, mancandovi solam[en]te li tre tomi degli opu=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scoli di Neuton, quali il Libraio mi disse non tenerne più, avendoli venduti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prima che arrivasse la sua Commissione. Riceverà dunque con questo Pron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Dom. Baronito tutti gli altri in un fagotto a lei diretto, e sono li descritti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appiedi della p[rese]nte assieme coi loro prezzi, e per il di più che importano i suoi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libri francesi Ella comanderà di quai altri vuol esser servita, cioè di quei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che sono descritti nel catalogo, che le ho trasmesso. Vorrei, che per mia re=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gola mi rimandasse quella nota fatta di mano del Libraio, in cui egli ha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messo i prezzi, a quali può prender li sud[det]ti libri francesi.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Il foglio della frusta letteraria da un pezzo più non si stampa, onde non ho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maniera di servirla conforme desidera.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Il sud[det]to fagotto libri, che ora le mando, ho riposto in una cassa del suo Sig. Luca.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Ho portati i suoi saluti alla Sig[no]ra Bianca, ed essa le rende molte grazie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con altrettanti saluti. Tutti pure di casa nostra le fanno umiliss[im]a Riverenza,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i moi draghi G. Miho</a:t>
            </a: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 la prego di conservarmi la sua grazia, e di comandar=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mi ovunque mi vede abile a poterla ubbidire, credendola ben persuasa, che io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sono quale di vero cuore immutabilm[en]te mi dico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Di V. S. Illma Venezia li 10 Luglio 1766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**Potpis:**</a:t>
            </a:r>
            <a:endParaRPr>
              <a:highlight>
                <a:schemeClr val="lt1"/>
              </a:highligh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Dev[otissi]mo obblig[atissimo] Serv[itore] e amico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Fran[ces]co Spaij [?]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5" name="Google Shape;225;p12"/>
          <p:cNvSpPr txBox="1"/>
          <p:nvPr/>
        </p:nvSpPr>
        <p:spPr>
          <a:xfrm>
            <a:off x="1219200" y="9334500"/>
            <a:ext cx="4708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Frano Stay Mihu Sorgu, Venecija,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10. srpnja 1766. </a:t>
            </a:r>
            <a:endParaRPr/>
          </a:p>
        </p:txBody>
      </p:sp>
      <p:sp>
        <p:nvSpPr>
          <p:cNvPr id="226" name="Google Shape;226;p12"/>
          <p:cNvSpPr/>
          <p:nvPr/>
        </p:nvSpPr>
        <p:spPr>
          <a:xfrm>
            <a:off x="1981200" y="6743700"/>
            <a:ext cx="1447800" cy="6858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7" name="Google Shape;227;p12"/>
          <p:cNvSpPr/>
          <p:nvPr/>
        </p:nvSpPr>
        <p:spPr>
          <a:xfrm>
            <a:off x="6324600" y="7277100"/>
            <a:ext cx="2667000" cy="92837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3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0500" y="-4000499"/>
            <a:ext cx="10287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7200" y="1371220"/>
            <a:ext cx="738051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ora"/>
              <a:buNone/>
            </a:pPr>
            <a:r>
              <a:rPr lang="en-US" sz="5400">
                <a:latin typeface="Lora"/>
                <a:ea typeface="Lora"/>
                <a:cs typeface="Lora"/>
                <a:sym typeface="Lora"/>
              </a:rPr>
              <a:t>Ideje u pozadini ulaganja flamanskih trgovaca u hrvatske zemlje u 18. stoljeću.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body" idx="1"/>
          </p:nvPr>
        </p:nvSpPr>
        <p:spPr>
          <a:xfrm>
            <a:off x="1257300" y="3885440"/>
            <a:ext cx="6115050" cy="543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Tršćanska-riječka privilegirana Kompanija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Rafinerija šećera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1. listopada 1750. – povlastica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Direktori, dioničari i investitori iz Antwerpena</a:t>
            </a:r>
            <a:endParaRPr/>
          </a:p>
        </p:txBody>
      </p:sp>
      <p:pic>
        <p:nvPicPr>
          <p:cNvPr id="235" name="Google Shape;23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7715" y="2536032"/>
            <a:ext cx="9477375" cy="678713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 txBox="1"/>
          <p:nvPr/>
        </p:nvSpPr>
        <p:spPr>
          <a:xfrm>
            <a:off x="7837715" y="9323814"/>
            <a:ext cx="947737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Pogled na riječku šećeranu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Muzej grada Rijeke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4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0500" y="-4000499"/>
            <a:ext cx="10287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Mjesta pohrane</a:t>
            </a:r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body" idx="1"/>
          </p:nvPr>
        </p:nvSpPr>
        <p:spPr>
          <a:xfrm>
            <a:off x="951677" y="2246708"/>
            <a:ext cx="8500292" cy="672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Austrija: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Hofkammerarchiv Wien – </a:t>
            </a:r>
            <a:r>
              <a:rPr lang="en-US" i="1">
                <a:latin typeface="Lora"/>
                <a:ea typeface="Lora"/>
                <a:cs typeface="Lora"/>
                <a:sym typeface="Lora"/>
              </a:rPr>
              <a:t>Kommerz – Korrespondenz</a:t>
            </a:r>
            <a:endParaRPr i="1">
              <a:latin typeface="Lora"/>
              <a:ea typeface="Lora"/>
              <a:cs typeface="Lora"/>
              <a:sym typeface="Lora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500-600 pisama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Hrvatska: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Državni arhiv u Rijeci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Malobrojna pisma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Belgija: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Čitaonica Muzeja Plantin-Moretus u Antwerpenu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Felixarchief u Antwerpenu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Državni arhiv u Bruxellesu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300-400 pisama</a:t>
            </a:r>
            <a:endParaRPr/>
          </a:p>
        </p:txBody>
      </p:sp>
      <p:pic>
        <p:nvPicPr>
          <p:cNvPr id="244" name="Google Shape;244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237587" y="2953605"/>
            <a:ext cx="6504212" cy="48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05159" y="1057276"/>
            <a:ext cx="5535386" cy="415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70962" y="6180832"/>
            <a:ext cx="4555338" cy="341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4"/>
          <p:cNvSpPr txBox="1"/>
          <p:nvPr/>
        </p:nvSpPr>
        <p:spPr>
          <a:xfrm>
            <a:off x="11014892" y="8724284"/>
            <a:ext cx="914121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Korespondencija sačuvana u Beču</a:t>
            </a:r>
            <a:endParaRPr/>
          </a:p>
        </p:txBody>
      </p:sp>
      <p:sp>
        <p:nvSpPr>
          <p:cNvPr id="248" name="Google Shape;248;p14"/>
          <p:cNvSpPr txBox="1"/>
          <p:nvPr/>
        </p:nvSpPr>
        <p:spPr>
          <a:xfrm>
            <a:off x="2946984" y="9630179"/>
            <a:ext cx="670165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Korespondencija sačuvana u Bruxellesu</a:t>
            </a:r>
            <a:endParaRPr/>
          </a:p>
        </p:txBody>
      </p:sp>
      <p:sp>
        <p:nvSpPr>
          <p:cNvPr id="249" name="Google Shape;249;p14"/>
          <p:cNvSpPr txBox="1"/>
          <p:nvPr/>
        </p:nvSpPr>
        <p:spPr>
          <a:xfrm>
            <a:off x="13448620" y="374945"/>
            <a:ext cx="453526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Korespondencija/dokumentacija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sačuvana u Rijeci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5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0500" y="-4000499"/>
            <a:ext cx="10287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ora"/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Korespondencija na različitim jezicima</a:t>
            </a:r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body" idx="1"/>
          </p:nvPr>
        </p:nvSpPr>
        <p:spPr>
          <a:xfrm>
            <a:off x="703913" y="9262383"/>
            <a:ext cx="5113140" cy="74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>
                <a:latin typeface="Lora"/>
                <a:ea typeface="Lora"/>
                <a:cs typeface="Lora"/>
                <a:sym typeface="Lora"/>
              </a:rPr>
              <a:t>Francuski – „lingua franca”</a:t>
            </a:r>
            <a:endParaRPr/>
          </a:p>
        </p:txBody>
      </p:sp>
      <p:pic>
        <p:nvPicPr>
          <p:cNvPr id="257" name="Google Shape;257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3567" y="3237951"/>
            <a:ext cx="6817520" cy="511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18252" y="3237953"/>
            <a:ext cx="6817523" cy="511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6075" y="2385761"/>
            <a:ext cx="5045328" cy="681752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8221438" y="9458364"/>
            <a:ext cx="84990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Ostalo i rjeđe: nizozemski, talijanski, njemački</a:t>
            </a:r>
            <a:endParaRPr/>
          </a:p>
        </p:txBody>
      </p:sp>
      <p:cxnSp>
        <p:nvCxnSpPr>
          <p:cNvPr id="261" name="Google Shape;261;p15"/>
          <p:cNvCxnSpPr/>
          <p:nvPr/>
        </p:nvCxnSpPr>
        <p:spPr>
          <a:xfrm rot="10800000">
            <a:off x="10136459" y="8915401"/>
            <a:ext cx="585440" cy="70252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2" name="Google Shape;262;p15"/>
          <p:cNvCxnSpPr/>
          <p:nvPr/>
        </p:nvCxnSpPr>
        <p:spPr>
          <a:xfrm rot="10800000" flipH="1">
            <a:off x="12636917" y="8597591"/>
            <a:ext cx="175835" cy="99979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6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0500" y="-4000500"/>
            <a:ext cx="10287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Primatelji i pošiljatelji</a:t>
            </a:r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body" idx="1"/>
          </p:nvPr>
        </p:nvSpPr>
        <p:spPr>
          <a:xfrm>
            <a:off x="1505777" y="2738438"/>
            <a:ext cx="7035993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Beč: Grof Phillip Kinsky, Grof Rudolf Chotek, Charles Proli…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Antwerpen: dioničari (Moretus), Aldegonde Proli, …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Rijeka/Trst: Charles Proli, direktori Arnoldt, Rima, Kennedy, Wellekens, …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Bruxelles: Botta Adorno</a:t>
            </a:r>
            <a:endParaRPr/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6233" y="1102179"/>
            <a:ext cx="3740753" cy="48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2218" y="1102179"/>
            <a:ext cx="3674822" cy="48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16" y="5830526"/>
            <a:ext cx="3523392" cy="4399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6"/>
          <p:cNvSpPr txBox="1"/>
          <p:nvPr/>
        </p:nvSpPr>
        <p:spPr>
          <a:xfrm>
            <a:off x="14410105" y="6167500"/>
            <a:ext cx="352339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Grof Rudolf Chotek</a:t>
            </a:r>
            <a:endParaRPr sz="2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14497895" y="9662688"/>
            <a:ext cx="352339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Balthasar Moretus</a:t>
            </a:r>
            <a:endParaRPr sz="2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5" name="Google Shape;275;p16"/>
          <p:cNvSpPr txBox="1"/>
          <p:nvPr/>
        </p:nvSpPr>
        <p:spPr>
          <a:xfrm>
            <a:off x="8153400" y="6180684"/>
            <a:ext cx="352339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Charles Proli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7" r="2396"/>
          <a:stretch/>
        </p:blipFill>
        <p:spPr>
          <a:xfrm>
            <a:off x="-1" y="0"/>
            <a:ext cx="18288002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8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0500" y="-4000500"/>
            <a:ext cx="10287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Sadržaj korespondencije</a:t>
            </a:r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xfrm>
            <a:off x="1228946" y="1879995"/>
            <a:ext cx="10666616" cy="688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Primjeri:</a:t>
            </a:r>
            <a:endParaRPr/>
          </a:p>
          <a:p>
            <a:pPr marL="742950" lvl="1" indent="-2857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Razmatranja o tome tko bi bio najprikladniji kandidat za njezino vodstvo i upravljanje pripadajućim tvornicama</a:t>
            </a:r>
            <a:endParaRPr/>
          </a:p>
          <a:p>
            <a:pPr marL="742950" lvl="1" indent="-2857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Pritužbe o nezadovoljstvu odlukama viših instanci</a:t>
            </a:r>
            <a:endParaRPr/>
          </a:p>
          <a:p>
            <a:pPr marL="742950" lvl="1" indent="-2857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Nesporazumi oko sječe drva za izgradnju brodova </a:t>
            </a:r>
            <a:endParaRPr/>
          </a:p>
          <a:p>
            <a:pPr marL="742950" lvl="1" indent="-2857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Svjedočanstva zaposlenika koji tvrde da su optužbe o javnom pijanstvu direktora i inspektora na radnom mjestu neutemeljene</a:t>
            </a:r>
            <a:endParaRPr/>
          </a:p>
          <a:p>
            <a:pPr marL="742950" lvl="1" indent="-2857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Prijenosi novca i kapitala uloženog u Kompaniju</a:t>
            </a:r>
            <a:endParaRPr/>
          </a:p>
          <a:p>
            <a:pPr marL="742950" lvl="1" indent="-2857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Dopisi s konkretnim informacijama i izračunima vezanima uz teret dolaznih i odlaznih brodova</a:t>
            </a:r>
            <a:endParaRPr/>
          </a:p>
          <a:p>
            <a:pPr marL="742950" lvl="1" indent="-10795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342900" lvl="0" indent="-1397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629328" y="2704349"/>
            <a:ext cx="6924906" cy="51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 txBox="1"/>
          <p:nvPr/>
        </p:nvSpPr>
        <p:spPr>
          <a:xfrm>
            <a:off x="12466588" y="8818121"/>
            <a:ext cx="522203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Čitaonica Muzeja Plantin-Moretus</a:t>
            </a:r>
            <a:endParaRPr sz="2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u Antwerpenu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MPM 556 folio 5r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9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0500" y="-4000499"/>
            <a:ext cx="10287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9"/>
          <p:cNvSpPr txBox="1">
            <a:spLocks noGrp="1"/>
          </p:cNvSpPr>
          <p:nvPr>
            <p:ph type="title"/>
          </p:nvPr>
        </p:nvSpPr>
        <p:spPr>
          <a:xfrm>
            <a:off x="1257301" y="881063"/>
            <a:ext cx="10172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KAKO istražiti cirkulaciju prosvjetiteljskih ideja u ovoj korespondenciji?</a:t>
            </a:r>
            <a:endParaRPr/>
          </a:p>
        </p:txBody>
      </p:sp>
      <p:sp>
        <p:nvSpPr>
          <p:cNvPr id="296" name="Google Shape;296;p19"/>
          <p:cNvSpPr txBox="1">
            <a:spLocks noGrp="1"/>
          </p:cNvSpPr>
          <p:nvPr>
            <p:ph type="body" idx="1"/>
          </p:nvPr>
        </p:nvSpPr>
        <p:spPr>
          <a:xfrm>
            <a:off x="1257302" y="2738438"/>
            <a:ext cx="10172700" cy="569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Pisma pružaju uvid u ideje, očekivanja i načine 🡪 transformiranje i adaptiranje</a:t>
            </a:r>
            <a:endParaRPr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Kako prepoznati „jezik” prosvjetiteljstva unutar tih transnacionalnih mreža i na lokalnoj razini? </a:t>
            </a:r>
            <a:endParaRPr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Na koji način pisma i informacije koje sadržavaju reflektiraju šire prosvjetiteljske koncepte? 🡪 korist, blagostanje, prednost, napredak, industrija, poboljšanje i vrijednost</a:t>
            </a:r>
            <a:endParaRPr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Koji se interesi (primjerice gospodarski, društveni ili politički) u njima artikuliraju?</a:t>
            </a:r>
            <a:endParaRPr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Praktična dimenzija cirkulacije, odnosno koja se konkretna znanja prenose: tehnički planovi, financijske strategije, upute, trgovačke rute i druge vrste operativnih informacija</a:t>
            </a:r>
            <a:endParaRPr/>
          </a:p>
          <a:p>
            <a:pPr marL="342900" lvl="0" indent="-342900" algn="just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Kako se određena pravila i privilegiji prihvaćaju, odobravaju ili modificiraju i pojavljuju li se lokalni argumenti</a:t>
            </a:r>
            <a:endParaRPr/>
          </a:p>
        </p:txBody>
      </p:sp>
      <p:pic>
        <p:nvPicPr>
          <p:cNvPr id="297" name="Google Shape;297;p1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9409" y="3227747"/>
            <a:ext cx="7497075" cy="562280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9"/>
          <p:cNvSpPr/>
          <p:nvPr/>
        </p:nvSpPr>
        <p:spPr>
          <a:xfrm>
            <a:off x="14580461" y="7288548"/>
            <a:ext cx="1084322" cy="27138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14500820" y="8059249"/>
            <a:ext cx="1084322" cy="561344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9"/>
          <p:cNvSpPr txBox="1"/>
          <p:nvPr/>
        </p:nvSpPr>
        <p:spPr>
          <a:xfrm>
            <a:off x="1257301" y="8725859"/>
            <a:ext cx="1047597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Državni arhiv u Bruxellesu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Secretarie van State en Oorlog No. 1030, f85r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„bon commerce” – „dobra trgovina” i „avantages” – „prednosti”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cxnSp>
        <p:nvCxnSpPr>
          <p:cNvPr id="125" name="Google Shape;125;p2"/>
          <p:cNvCxnSpPr/>
          <p:nvPr/>
        </p:nvCxnSpPr>
        <p:spPr>
          <a:xfrm>
            <a:off x="1050458" y="1633653"/>
            <a:ext cx="16230600" cy="0"/>
          </a:xfrm>
          <a:prstGeom prst="straightConnector1">
            <a:avLst/>
          </a:prstGeom>
          <a:noFill/>
          <a:ln w="95250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2"/>
          <p:cNvCxnSpPr/>
          <p:nvPr/>
        </p:nvCxnSpPr>
        <p:spPr>
          <a:xfrm>
            <a:off x="1050458" y="1790815"/>
            <a:ext cx="16230600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2"/>
          <p:cNvSpPr txBox="1"/>
          <p:nvPr/>
        </p:nvSpPr>
        <p:spPr>
          <a:xfrm>
            <a:off x="1050458" y="2081328"/>
            <a:ext cx="9800413" cy="160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Tri </a:t>
            </a:r>
            <a:r>
              <a:rPr lang="en-US" sz="42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epistolarna</a:t>
            </a: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projekta</a:t>
            </a: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-</a:t>
            </a:r>
            <a:r>
              <a:rPr lang="en-US" sz="42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razumijevanje</a:t>
            </a: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prosvjetiteljstva</a:t>
            </a: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“</a:t>
            </a:r>
            <a:r>
              <a:rPr lang="en-US" sz="42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odozdo</a:t>
            </a: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prema</a:t>
            </a:r>
            <a:r>
              <a:rPr lang="en-US" sz="42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gore”</a:t>
            </a:r>
            <a:endParaRPr dirty="0"/>
          </a:p>
        </p:txBody>
      </p:sp>
      <p:sp>
        <p:nvSpPr>
          <p:cNvPr id="128" name="Google Shape;128;p2"/>
          <p:cNvSpPr txBox="1"/>
          <p:nvPr/>
        </p:nvSpPr>
        <p:spPr>
          <a:xfrm>
            <a:off x="806292" y="4172179"/>
            <a:ext cx="9372600" cy="373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41350" marR="0" lvl="1" indent="-320675" algn="just" rtl="0">
              <a:lnSpc>
                <a:spcPct val="139898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970"/>
              <a:buFont typeface="Lora"/>
              <a:buAutoNum type="arabicPeriod"/>
            </a:pP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Korespondencija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dubrovačkog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vlastelina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Miha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Sorga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(1759. - 1796.) - Teodora Shek Brnardić, Marta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Jurković</a:t>
            </a:r>
            <a:endParaRPr sz="2970" b="0" i="0" u="none" strike="noStrike" cap="none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641350" marR="0" lvl="1" indent="-320675" algn="just" rtl="0">
              <a:lnSpc>
                <a:spcPct val="139898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970"/>
              <a:buFont typeface="Lora"/>
              <a:buAutoNum type="arabicPeriod"/>
            </a:pP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Korespondencija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flamanskih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trgovaca-ulagača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riječku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šećeranu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(1750. - 1776.) - Maja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Perić</a:t>
            </a:r>
            <a:endParaRPr sz="2970" b="0" i="0" u="none" strike="noStrike" cap="none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641350" marR="0" lvl="1" indent="-320675" algn="just" rtl="0">
              <a:lnSpc>
                <a:spcPct val="139898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970"/>
              <a:buFont typeface="Lora"/>
              <a:buAutoNum type="arabicPeriod"/>
            </a:pP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Korespondencija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fra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Andrije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Dorotića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(1794. - 1804.) -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Matea</a:t>
            </a:r>
            <a:r>
              <a:rPr lang="en-US" sz="2970" b="0" i="0" u="none" strike="noStrike" cap="none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970" b="0" i="0" u="none" strike="noStrike" cap="none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Marušić</a:t>
            </a:r>
            <a:endParaRPr sz="2970" b="0" i="0" u="none" strike="noStrike" cap="none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9" name="Google Shape;12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5183" y="2324099"/>
            <a:ext cx="6312217" cy="50243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niOkvir 1"/>
          <p:cNvSpPr txBox="1"/>
          <p:nvPr/>
        </p:nvSpPr>
        <p:spPr>
          <a:xfrm>
            <a:off x="1050458" y="1154963"/>
            <a:ext cx="1284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Lora" panose="020B0604020202020204" charset="0"/>
              </a:rPr>
              <a:t>CILJ 2. godine: istraživanje transnacionalnih mreža i cirkulacije znanja</a:t>
            </a:r>
            <a:endParaRPr lang="hr-HR" sz="2000" dirty="0">
              <a:latin typeface="Lora" panose="020B060402020202020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050458" y="766847"/>
            <a:ext cx="1623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Lora" panose="020B0604020202020204" charset="0"/>
              </a:rPr>
              <a:t>HRZZ projekt: „Između znanja i neznanja: ideje, prakse i nasljeđe prosvjetiteljstva u hrvatskim zemljama (LIGHT)” (</a:t>
            </a:r>
            <a:r>
              <a:rPr lang="en-US" sz="2000" dirty="0">
                <a:solidFill>
                  <a:schemeClr val="dk1"/>
                </a:solidFill>
                <a:latin typeface="Lora" panose="020B0604020202020204" charset="0"/>
              </a:rPr>
              <a:t>IP-2024-05-5581</a:t>
            </a:r>
            <a:r>
              <a:rPr lang="en-US" sz="2000" dirty="0" smtClean="0">
                <a:solidFill>
                  <a:schemeClr val="dk1"/>
                </a:solidFill>
                <a:latin typeface="Lora" panose="020B0604020202020204" charset="0"/>
              </a:rPr>
              <a:t>.</a:t>
            </a:r>
            <a:r>
              <a:rPr lang="hr-HR" sz="2000" dirty="0" smtClean="0">
                <a:latin typeface="Lora" panose="020B0604020202020204" charset="0"/>
              </a:rPr>
              <a:t>)</a:t>
            </a:r>
            <a:endParaRPr lang="hr-HR" sz="2000" dirty="0">
              <a:latin typeface="Lor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0"/>
          <p:cNvGrpSpPr/>
          <p:nvPr/>
        </p:nvGrpSpPr>
        <p:grpSpPr>
          <a:xfrm>
            <a:off x="660059" y="1364776"/>
            <a:ext cx="4855878" cy="7595552"/>
            <a:chOff x="0" y="0"/>
            <a:chExt cx="3237250" cy="5063700"/>
          </a:xfrm>
        </p:grpSpPr>
        <p:pic>
          <p:nvPicPr>
            <p:cNvPr id="306" name="Google Shape;306;p20" descr="IMG_20251204_115922-scaled.jpg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3237250" cy="427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20"/>
            <p:cNvSpPr/>
            <p:nvPr/>
          </p:nvSpPr>
          <p:spPr>
            <a:xfrm>
              <a:off x="0" y="4352499"/>
              <a:ext cx="3237250" cy="711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HAZD - </a:t>
              </a:r>
              <a:r>
                <a:rPr lang="en-US" sz="2700">
                  <a:solidFill>
                    <a:schemeClr val="dk1"/>
                  </a:solidFill>
                  <a:latin typeface="Lora"/>
                  <a:ea typeface="Lora"/>
                  <a:cs typeface="Lora"/>
                  <a:sym typeface="Lora"/>
                </a:rPr>
                <a:t>dio dokumenata</a:t>
              </a:r>
              <a:r>
                <a:rPr lang="en-US" sz="27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iz fonda </a:t>
              </a:r>
              <a:r>
                <a:rPr lang="en-US" sz="2700" i="1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Miscellanea</a:t>
              </a:r>
              <a:endParaRPr sz="2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308" name="Google Shape;308;p20"/>
          <p:cNvGrpSpPr/>
          <p:nvPr/>
        </p:nvGrpSpPr>
        <p:grpSpPr>
          <a:xfrm>
            <a:off x="6310800" y="1350675"/>
            <a:ext cx="5351241" cy="7623756"/>
            <a:chOff x="0" y="0"/>
            <a:chExt cx="3453862" cy="5082504"/>
          </a:xfrm>
        </p:grpSpPr>
        <p:pic>
          <p:nvPicPr>
            <p:cNvPr id="309" name="Google Shape;309;p20" descr="IMG_20260206_105806-scaled.jpg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3453862" cy="4295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20"/>
            <p:cNvSpPr/>
            <p:nvPr/>
          </p:nvSpPr>
          <p:spPr>
            <a:xfrm>
              <a:off x="0" y="4371303"/>
              <a:ext cx="3453862" cy="711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Čitaonica Nadbiskupijskog arhiva u Zagrebu</a:t>
              </a:r>
              <a:endParaRPr sz="2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311" name="Google Shape;311;p20"/>
          <p:cNvGrpSpPr/>
          <p:nvPr/>
        </p:nvGrpSpPr>
        <p:grpSpPr>
          <a:xfrm>
            <a:off x="12507165" y="1356689"/>
            <a:ext cx="5084904" cy="7611722"/>
            <a:chOff x="0" y="0"/>
            <a:chExt cx="3389936" cy="5074481"/>
          </a:xfrm>
        </p:grpSpPr>
        <p:pic>
          <p:nvPicPr>
            <p:cNvPr id="312" name="Google Shape;312;p20" descr="FSA-SINJ-scaled.jpg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3389936" cy="4287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20"/>
            <p:cNvSpPr/>
            <p:nvPr/>
          </p:nvSpPr>
          <p:spPr>
            <a:xfrm>
              <a:off x="0" y="4363280"/>
              <a:ext cx="3389936" cy="711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Franjevački samostanski arhiv u Sinju</a:t>
              </a:r>
              <a:endParaRPr sz="2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"/>
          <p:cNvSpPr txBox="1">
            <a:spLocks noGrp="1"/>
          </p:cNvSpPr>
          <p:nvPr>
            <p:ph type="title"/>
          </p:nvPr>
        </p:nvSpPr>
        <p:spPr>
          <a:xfrm>
            <a:off x="1494911" y="2428793"/>
            <a:ext cx="15675000" cy="18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Pitanja koja je potrebno postaviti: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9" name="Google Shape;319;p21"/>
          <p:cNvSpPr txBox="1">
            <a:spLocks noGrp="1"/>
          </p:cNvSpPr>
          <p:nvPr>
            <p:ph type="body" idx="1"/>
          </p:nvPr>
        </p:nvSpPr>
        <p:spPr>
          <a:xfrm>
            <a:off x="1312286" y="4431150"/>
            <a:ext cx="15663600" cy="5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/>
          <a:p>
            <a:pPr marL="685800" lvl="0" indent="-52387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-US" sz="28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Tko proizvodi pisma i zašto?</a:t>
            </a:r>
            <a:endParaRPr sz="28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685800" lvl="0" indent="-52387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-US" sz="28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Koji su komunikacijski kanali sačuvani, a koji nedostaju?</a:t>
            </a:r>
            <a:endParaRPr sz="28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685800" lvl="0" indent="-52387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-US" sz="28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U kojoj su mjeri pisma dio administrativnih procesa, a u kojoj privatne komunikacije?</a:t>
            </a:r>
            <a:endParaRPr sz="28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just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0" name="Google Shape;320;p21"/>
          <p:cNvSpPr txBox="1"/>
          <p:nvPr/>
        </p:nvSpPr>
        <p:spPr>
          <a:xfrm>
            <a:off x="0" y="1035425"/>
            <a:ext cx="1792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Korespondencija fra Andrije Dorotića</a:t>
            </a:r>
            <a:endParaRPr sz="4600">
              <a:solidFill>
                <a:srgbClr val="35403A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400"/>
              <a:buFont typeface="Arial"/>
              <a:buNone/>
            </a:pPr>
            <a:r>
              <a:rPr lang="en-US" sz="2200">
                <a:solidFill>
                  <a:srgbClr val="35403A"/>
                </a:solidFill>
              </a:rPr>
              <a:t>KATOLIČKO (PROTU)PROSVJETITELJSTVO U NAPOLEONSKOJ DALMACIJI</a:t>
            </a:r>
            <a:endParaRPr sz="2400">
              <a:solidFill>
                <a:srgbClr val="35403A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35403A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"/>
          <p:cNvSpPr txBox="1">
            <a:spLocks noGrp="1"/>
          </p:cNvSpPr>
          <p:nvPr>
            <p:ph type="body" idx="2"/>
          </p:nvPr>
        </p:nvSpPr>
        <p:spPr>
          <a:xfrm>
            <a:off x="965343" y="5305492"/>
            <a:ext cx="5461077" cy="430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72072"/>
              <a:buNone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25. X. 1761 – 4. IX. 1837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228297" lvl="0" indent="-228297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12529"/>
              </a:buClr>
              <a:buSzPct val="72072"/>
              <a:buFont typeface="Helvetica Neue"/>
              <a:buChar char="-"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hrvatski političar, filozof i politički pisac </a:t>
            </a:r>
            <a:endParaRPr sz="2250">
              <a:solidFill>
                <a:srgbClr val="212529"/>
              </a:solidFill>
              <a:latin typeface="Lora"/>
              <a:ea typeface="Lora"/>
              <a:cs typeface="Lora"/>
              <a:sym typeface="Lora"/>
            </a:endParaRPr>
          </a:p>
          <a:p>
            <a:pPr marL="228297" lvl="0" indent="-228297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12529"/>
              </a:buClr>
              <a:buSzPct val="72072"/>
              <a:buFont typeface="Helvetica Neue"/>
              <a:buChar char="-"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zauzimao se za za sjedinjenje  Dalmacije s Hrvatskom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228297" lvl="0" indent="-228297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12529"/>
              </a:buClr>
              <a:buSzPct val="72072"/>
              <a:buFont typeface="Helvetica Neue"/>
              <a:buChar char="-"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protivnik Francuza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228297" lvl="0" indent="-228297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12529"/>
              </a:buClr>
              <a:buSzPct val="72072"/>
              <a:buFont typeface="Helvetica Neue"/>
              <a:buChar char="-"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djelovao kao austrijski agent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228297" lvl="0" indent="-228297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12529"/>
              </a:buClr>
              <a:buSzPct val="72072"/>
              <a:buFont typeface="Helvetica Neue"/>
              <a:buChar char="-"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1809. organizirao ustanke u Dalmaciji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228297" lvl="0" indent="-228297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12529"/>
              </a:buClr>
              <a:buSzPct val="72072"/>
              <a:buFont typeface="Helvetica Neue"/>
              <a:buChar char="-"/>
            </a:pPr>
            <a:r>
              <a:rPr lang="en-US" sz="2250">
                <a:solidFill>
                  <a:srgbClr val="212529"/>
                </a:solidFill>
                <a:latin typeface="Lora"/>
                <a:ea typeface="Lora"/>
                <a:cs typeface="Lora"/>
                <a:sym typeface="Lora"/>
              </a:rPr>
              <a:t>u Zagrebu postao ravnateljem glavnog ureda tajne državne policije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26" name="Google Shape;326;p22"/>
          <p:cNvGrpSpPr/>
          <p:nvPr/>
        </p:nvGrpSpPr>
        <p:grpSpPr>
          <a:xfrm>
            <a:off x="10149171" y="1175169"/>
            <a:ext cx="4884087" cy="8413665"/>
            <a:chOff x="0" y="-1"/>
            <a:chExt cx="3256057" cy="5609109"/>
          </a:xfrm>
        </p:grpSpPr>
        <p:pic>
          <p:nvPicPr>
            <p:cNvPr id="327" name="Google Shape;327;p22" descr="95501042_1616089368528889_5141300505871384576_n.jpg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3256057" cy="5102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22"/>
            <p:cNvSpPr txBox="1"/>
            <p:nvPr/>
          </p:nvSpPr>
          <p:spPr>
            <a:xfrm>
              <a:off x="0" y="5178221"/>
              <a:ext cx="3256057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Fra Andrija Dorotić</a:t>
              </a:r>
              <a:endParaRPr sz="2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3" descr="Rezervirano mjesto sadržaja 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645454"/>
            <a:ext cx="6667437" cy="8888995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34" name="Google Shape;334;p23"/>
          <p:cNvSpPr txBox="1">
            <a:spLocks noGrp="1"/>
          </p:cNvSpPr>
          <p:nvPr>
            <p:ph type="body" idx="2"/>
          </p:nvPr>
        </p:nvSpPr>
        <p:spPr>
          <a:xfrm>
            <a:off x="8001000" y="645454"/>
            <a:ext cx="7819902" cy="544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 fontScale="850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52288"/>
              <a:buNone/>
            </a:pPr>
            <a:r>
              <a:rPr lang="en-US" sz="1800" b="1">
                <a:latin typeface="Lora"/>
                <a:ea typeface="Lora"/>
                <a:cs typeface="Lora"/>
                <a:sym typeface="Lora"/>
              </a:rPr>
              <a:t>PUNOMOĆ KOJU FRA PAŠKAL SEKULA DAJE DOROTIĆU DA ODE CARU U BEČ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5" name="Google Shape;335;p23"/>
          <p:cNvSpPr txBox="1"/>
          <p:nvPr/>
        </p:nvSpPr>
        <p:spPr>
          <a:xfrm>
            <a:off x="8001000" y="1581730"/>
            <a:ext cx="9985567" cy="795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1200"/>
              <a:buFont typeface="Arial"/>
              <a:buChar char="•"/>
            </a:pP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“Fra Paškal Sekula iz Reda Male braće opservanata, propovjednik, teolog-lektor, bivši definitor i provincijal Provincije Presvetog Otkupitelja u Dalmaciji.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200"/>
              <a:buFont typeface="Arial"/>
              <a:buChar char="•"/>
            </a:pP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Ljubljenom u Kristu ocu Andriji Dorotiću, propovjedniku i generalnom teološkom lektoru.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200"/>
              <a:buFont typeface="Arial"/>
              <a:buChar char="•"/>
            </a:pP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Budući da je Kraljevina Dalmacija ostala bez zakonite vlasti kojoj su se nekoć ova područja dobrovoljno priklonila, te budući da su nam se obratili predstavnici dvadeset i četiri distrikta i župe kojima upravljaju redovnici pod našom jurisdikcijom, izražavajući svoju živu želju da se ujedine s Kraljevinom Hrvatskom, kojoj su od davnine, kao pripojeni dio, pripadali u zajedništvu s krunom i Kraljevinom Ugarskom, te nas mole da se zauzmemo u ovoj iznimno važnoj stvari; te budući da nam je rimski generalni vikar Zelich također prenio istu želju cjelokupnog grčkog stanovništva koje mu je podložno; stoga, želeći udovoljiti pravednim željama svih, povjeravamo Vama da se uputite na uzvišeni prijestol Njegova Veličanstva cara i kralja te ga zamolite da prihvati ovu njihovu dobrovoljnu i slobodnu predaju, uz iste uvjete i prava tih naroda; dajemo Vam za to puno ovlaštenje u ime navedenih naroda Dalmacije, kako biste ostvarili ovu predaju prema uputama koje su Vam dali poglavari općina Splita, Trogira, Šibenika i Obrovca. Uvjereni smo u Vašu djelatnost te ljubav prema domovini i vjeri, te Vam od Boga želimo svako dobro i podjeljujemo serafski blagoslov.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200"/>
              <a:buFont typeface="Arial"/>
              <a:buChar char="•"/>
            </a:pP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Dano u našem samostanu u Karinu, 14. lipnja 1797.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35403A"/>
              </a:buClr>
              <a:buSzPts val="1200"/>
              <a:buFont typeface="Arial"/>
              <a:buChar char="•"/>
            </a:pP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Fra Paškal Sekula, provincijal</a:t>
            </a:r>
            <a:b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Po nalogu njegove prečasnosti</a:t>
            </a:r>
            <a:b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sz="1800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fra Martin Despot, provincijski tajnik”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6" name="Google Shape;336;p23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-.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"/>
          <p:cNvSpPr txBox="1">
            <a:spLocks noGrp="1"/>
          </p:cNvSpPr>
          <p:nvPr>
            <p:ph type="title"/>
          </p:nvPr>
        </p:nvSpPr>
        <p:spPr>
          <a:xfrm>
            <a:off x="1322020" y="904004"/>
            <a:ext cx="15643961" cy="1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4074"/>
              <a:buFont typeface="Lora"/>
              <a:buNone/>
            </a:pPr>
            <a:r>
              <a:rPr lang="en-US" sz="3300">
                <a:latin typeface="Lora"/>
                <a:ea typeface="Lora"/>
                <a:cs typeface="Lora"/>
                <a:sym typeface="Lora"/>
              </a:rPr>
              <a:t>Tablica datacije pisama, pošiljatelja i primatelja</a:t>
            </a:r>
            <a:br>
              <a:rPr lang="en-US" sz="3300">
                <a:latin typeface="Lora"/>
                <a:ea typeface="Lora"/>
                <a:cs typeface="Lora"/>
                <a:sym typeface="Lora"/>
              </a:rPr>
            </a:b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2" name="Google Shape;342;p24"/>
          <p:cNvSpPr txBox="1">
            <a:spLocks noGrp="1"/>
          </p:cNvSpPr>
          <p:nvPr>
            <p:ph type="body" idx="1"/>
          </p:nvPr>
        </p:nvSpPr>
        <p:spPr>
          <a:xfrm>
            <a:off x="1322023" y="2544485"/>
            <a:ext cx="7445312" cy="97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24"/>
          <p:cNvSpPr txBox="1">
            <a:spLocks noGrp="1"/>
          </p:cNvSpPr>
          <p:nvPr>
            <p:ph type="body" idx="2"/>
          </p:nvPr>
        </p:nvSpPr>
        <p:spPr>
          <a:xfrm>
            <a:off x="9484004" y="2544485"/>
            <a:ext cx="7481978" cy="97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100" b="1"/>
          </a:p>
        </p:txBody>
      </p:sp>
      <p:pic>
        <p:nvPicPr>
          <p:cNvPr id="344" name="Google Shape;344;p24" descr="Rezervirano mjesto sadržaja 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673" y="1816448"/>
            <a:ext cx="7144638" cy="7737879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45" name="Google Shape;345;p24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24" descr="Rezervirano mjesto sadržaja 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677" y="1826385"/>
            <a:ext cx="7118054" cy="7718004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25" descr="Slika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8863" y="1957388"/>
            <a:ext cx="13630275" cy="6372225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/>
          </p:nvPr>
        </p:nvSpPr>
        <p:spPr>
          <a:xfrm>
            <a:off x="1322020" y="904004"/>
            <a:ext cx="15643961" cy="1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ora"/>
              <a:buNone/>
            </a:pPr>
            <a:r>
              <a:rPr lang="en-US" sz="3600">
                <a:latin typeface="Lora"/>
                <a:ea typeface="Lora"/>
                <a:cs typeface="Lora"/>
                <a:sym typeface="Lora"/>
              </a:rPr>
              <a:t>Koncept Dorotićeva pisma barunu Steffaneu od 15.3.1803.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8" name="Google Shape;358;p26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6" descr="Rezervirano mjesto sadržaja 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110" y="2542004"/>
            <a:ext cx="4836239" cy="6902994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60" name="Google Shape;360;p26" descr="Rezervirano mjesto sadržaja 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5391" y="2532995"/>
            <a:ext cx="5036066" cy="6921012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2.5.2026.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7" descr="Slika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5864"/>
            <a:ext cx="18288000" cy="9975273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28" descr="Slika 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428" y="457201"/>
            <a:ext cx="6979755" cy="9352724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73" name="Google Shape;373;p28" descr="Slika 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992" y="467138"/>
            <a:ext cx="6281537" cy="9362663"/>
          </a:xfrm>
          <a:prstGeom prst="rect">
            <a:avLst/>
          </a:prstGeom>
          <a:noFill/>
          <a:ln w="889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74" name="Google Shape;374;p28"/>
          <p:cNvSpPr txBox="1"/>
          <p:nvPr/>
        </p:nvSpPr>
        <p:spPr>
          <a:xfrm>
            <a:off x="16070338" y="8745256"/>
            <a:ext cx="1909437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Popis pisama po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rednim brojevima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 DAZD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5" name="Google Shape;375;p28"/>
          <p:cNvSpPr txBox="1"/>
          <p:nvPr/>
        </p:nvSpPr>
        <p:spPr>
          <a:xfrm>
            <a:off x="171058" y="8158607"/>
            <a:ext cx="1845965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Fond Theca III.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 franjevačkom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samostanskom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arhivu u Sumartinu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 Braču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9"/>
          <p:cNvSpPr txBox="1">
            <a:spLocks noGrp="1"/>
          </p:cNvSpPr>
          <p:nvPr>
            <p:ph type="ctrTitle" idx="4294967295"/>
          </p:nvPr>
        </p:nvSpPr>
        <p:spPr>
          <a:xfrm>
            <a:off x="2286000" y="1683543"/>
            <a:ext cx="13716000" cy="331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5403A"/>
              </a:buClr>
              <a:buSzPts val="3600"/>
              <a:buFont typeface="Lora"/>
              <a:buNone/>
            </a:pPr>
            <a:r>
              <a:rPr lang="en-US" sz="5400" b="0" i="0" u="none" strike="noStrike" cap="none">
                <a:solidFill>
                  <a:srgbClr val="35403A"/>
                </a:solidFill>
                <a:latin typeface="Lora"/>
                <a:ea typeface="Lora"/>
                <a:cs typeface="Lora"/>
                <a:sym typeface="Lora"/>
              </a:rPr>
              <a:t>Hvala na pozornosti!</a:t>
            </a:r>
            <a:endParaRPr sz="4400" b="0" i="0" u="none" strike="noStrike" cap="none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1" name="Google Shape;381;p29"/>
          <p:cNvSpPr txBox="1"/>
          <p:nvPr/>
        </p:nvSpPr>
        <p:spPr>
          <a:xfrm>
            <a:off x="1385317" y="9646814"/>
            <a:ext cx="3977645" cy="32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5403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0" y="0"/>
            <a:ext cx="18199621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cxnSp>
        <p:nvCxnSpPr>
          <p:cNvPr id="135" name="Google Shape;135;p3"/>
          <p:cNvCxnSpPr/>
          <p:nvPr/>
        </p:nvCxnSpPr>
        <p:spPr>
          <a:xfrm>
            <a:off x="1050458" y="1633653"/>
            <a:ext cx="16152163" cy="0"/>
          </a:xfrm>
          <a:prstGeom prst="straightConnector1">
            <a:avLst/>
          </a:prstGeom>
          <a:noFill/>
          <a:ln w="95250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3"/>
          <p:cNvCxnSpPr/>
          <p:nvPr/>
        </p:nvCxnSpPr>
        <p:spPr>
          <a:xfrm>
            <a:off x="1050458" y="1790815"/>
            <a:ext cx="16152163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3"/>
          <p:cNvSpPr/>
          <p:nvPr/>
        </p:nvSpPr>
        <p:spPr>
          <a:xfrm>
            <a:off x="12034688" y="2081328"/>
            <a:ext cx="5221016" cy="6933100"/>
          </a:xfrm>
          <a:custGeom>
            <a:avLst/>
            <a:gdLst/>
            <a:ahLst/>
            <a:cxnLst/>
            <a:rect l="l" t="t" r="r" b="b"/>
            <a:pathLst>
              <a:path w="812800" h="1074119" extrusionOk="0">
                <a:moveTo>
                  <a:pt x="0" y="0"/>
                </a:moveTo>
                <a:lnTo>
                  <a:pt x="812800" y="0"/>
                </a:lnTo>
                <a:lnTo>
                  <a:pt x="812800" y="1074119"/>
                </a:lnTo>
                <a:lnTo>
                  <a:pt x="0" y="1074119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r="-39"/>
            </a:stretch>
          </a:blipFill>
          <a:ln>
            <a:noFill/>
          </a:ln>
        </p:spPr>
      </p:sp>
      <p:sp>
        <p:nvSpPr>
          <p:cNvPr id="138" name="Google Shape;138;p3"/>
          <p:cNvSpPr/>
          <p:nvPr/>
        </p:nvSpPr>
        <p:spPr>
          <a:xfrm>
            <a:off x="13804890" y="6620783"/>
            <a:ext cx="1697721" cy="2227034"/>
          </a:xfrm>
          <a:custGeom>
            <a:avLst/>
            <a:gdLst/>
            <a:ahLst/>
            <a:cxnLst/>
            <a:rect l="l" t="t" r="r" b="b"/>
            <a:pathLst>
              <a:path w="1705965" h="2227034" extrusionOk="0">
                <a:moveTo>
                  <a:pt x="0" y="0"/>
                </a:moveTo>
                <a:lnTo>
                  <a:pt x="1705966" y="0"/>
                </a:lnTo>
                <a:lnTo>
                  <a:pt x="1705966" y="2227034"/>
                </a:lnTo>
                <a:lnTo>
                  <a:pt x="0" y="2227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3"/>
          <p:cNvSpPr txBox="1"/>
          <p:nvPr/>
        </p:nvSpPr>
        <p:spPr>
          <a:xfrm>
            <a:off x="1050290" y="2081530"/>
            <a:ext cx="10263828" cy="15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PROJEKT OBJAVLJIVANJA KORESPONDENCIJE VLASTELINA MIHA SORGA (1739. - 1796.)</a:t>
            </a:r>
            <a:endParaRPr/>
          </a:p>
        </p:txBody>
      </p:sp>
      <p:sp>
        <p:nvSpPr>
          <p:cNvPr id="140" name="Google Shape;140;p3"/>
          <p:cNvSpPr txBox="1"/>
          <p:nvPr/>
        </p:nvSpPr>
        <p:spPr>
          <a:xfrm>
            <a:off x="1032296" y="7418832"/>
            <a:ext cx="10263900" cy="284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7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međuinstituconalna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suradnja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s </a:t>
            </a:r>
            <a:r>
              <a:rPr lang="en-US" sz="188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Državnim</a:t>
            </a:r>
            <a:r>
              <a:rPr lang="en-US" sz="188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arhivom</a:t>
            </a:r>
            <a:r>
              <a:rPr lang="en-US" sz="188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US" sz="188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Dubrovniku</a:t>
            </a:r>
            <a:r>
              <a:rPr lang="en-US" sz="188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hr-HR" sz="1885" dirty="0" smtClean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suradnica</a:t>
            </a:r>
            <a:r>
              <a:rPr lang="en-US" sz="1885" dirty="0" smtClean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arhivistica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Ivona</a:t>
            </a:r>
            <a:r>
              <a:rPr lang="en-US" sz="188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Fabris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projekt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prijavljen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Ministarstvu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kulture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medija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RH</a:t>
            </a:r>
            <a:endParaRPr sz="1885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3978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85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397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ubicirano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307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pisama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hr-HR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8</a:t>
            </a:r>
            <a:r>
              <a:rPr lang="en-US" sz="1885" dirty="0" smtClean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arhiva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knjižnica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Hrvatska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Italija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Švicarska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SAD) </a:t>
            </a:r>
            <a:endParaRPr dirty="0"/>
          </a:p>
          <a:p>
            <a:pPr marL="0" marR="0" lvl="0" indent="0" algn="just" rtl="0">
              <a:lnSpc>
                <a:spcPct val="1397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tipovi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privatna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službena</a:t>
            </a:r>
            <a:endParaRPr sz="1885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397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jezici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talijanski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(298),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francuski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(4),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engleski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(4),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latinski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(2)</a:t>
            </a:r>
            <a:endParaRPr sz="1885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just" rtl="0">
              <a:lnSpc>
                <a:spcPct val="1397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dva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epistolarna</a:t>
            </a:r>
            <a:r>
              <a:rPr lang="en-US" sz="188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8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putopisa</a:t>
            </a:r>
            <a:endParaRPr sz="1885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935912" y="5322658"/>
            <a:ext cx="10263900" cy="2046714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Također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korespondencija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Miha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Sorga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kojoj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je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teško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pristupiti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koja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je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raspršena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po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raznim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b="1" u="sng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arhivima</a:t>
            </a:r>
            <a:r>
              <a:rPr lang="en-US" sz="2375" b="1" u="sng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poput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one [Alberta]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Fortisa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zaslužuje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proučavanje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i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objavljivanje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.” -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Luana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Giurgevich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375" i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Dall’epistolario</a:t>
            </a:r>
            <a:r>
              <a:rPr lang="en-US" sz="2375" i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di Alberto Fortis. </a:t>
            </a:r>
            <a:r>
              <a:rPr lang="en-US" sz="2375" i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Destinazione</a:t>
            </a:r>
            <a:r>
              <a:rPr lang="en-US" sz="2375" i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375" i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Dalmazia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2375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Pirano</a:t>
            </a:r>
            <a:r>
              <a:rPr lang="en-US" sz="2375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2010., str. 28</a:t>
            </a:r>
            <a:r>
              <a:rPr lang="en-US" sz="2375" dirty="0" smtClean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.)</a:t>
            </a:r>
            <a:endParaRPr dirty="0"/>
          </a:p>
        </p:txBody>
      </p:sp>
      <p:sp>
        <p:nvSpPr>
          <p:cNvPr id="142" name="Google Shape;142;p3"/>
          <p:cNvSpPr txBox="1"/>
          <p:nvPr/>
        </p:nvSpPr>
        <p:spPr>
          <a:xfrm>
            <a:off x="990601" y="3848100"/>
            <a:ext cx="103236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putnik</a:t>
            </a:r>
            <a:r>
              <a:rPr lang="en-US" sz="29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diplomat, </a:t>
            </a:r>
            <a:r>
              <a:rPr lang="en-US" sz="29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književnik</a:t>
            </a:r>
            <a:r>
              <a:rPr lang="en-US" sz="29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9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glazbenik</a:t>
            </a:r>
            <a:r>
              <a:rPr lang="en-US" sz="29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975" b="1" dirty="0" err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prosvjetitelj</a:t>
            </a:r>
            <a:endParaRPr sz="2975" b="1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marR="0" lvl="0" indent="-41751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975"/>
              <a:buFont typeface="Lora"/>
              <a:buChar char="-"/>
            </a:pPr>
            <a:r>
              <a:rPr lang="en-US" sz="2975" b="1" dirty="0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230. OBLJETNICA SMRTI</a:t>
            </a:r>
            <a:endParaRPr sz="2975" b="1" dirty="0">
              <a:solidFill>
                <a:srgbClr val="2B2B2B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12971629" y="9113894"/>
            <a:ext cx="33561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Generirano uz pomoć AI alata Gemini</a:t>
            </a:r>
            <a:endParaRPr sz="1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cxnSp>
        <p:nvCxnSpPr>
          <p:cNvPr id="149" name="Google Shape;149;p6"/>
          <p:cNvCxnSpPr/>
          <p:nvPr/>
        </p:nvCxnSpPr>
        <p:spPr>
          <a:xfrm>
            <a:off x="1050458" y="1633653"/>
            <a:ext cx="16230600" cy="0"/>
          </a:xfrm>
          <a:prstGeom prst="straightConnector1">
            <a:avLst/>
          </a:prstGeom>
          <a:noFill/>
          <a:ln w="95250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6"/>
          <p:cNvCxnSpPr/>
          <p:nvPr/>
        </p:nvCxnSpPr>
        <p:spPr>
          <a:xfrm>
            <a:off x="1050458" y="1790815"/>
            <a:ext cx="16230600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6"/>
          <p:cNvSpPr txBox="1"/>
          <p:nvPr/>
        </p:nvSpPr>
        <p:spPr>
          <a:xfrm>
            <a:off x="1050458" y="2081328"/>
            <a:ext cx="6181953" cy="53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6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POHRANA PISAMA</a:t>
            </a:r>
            <a:endParaRPr/>
          </a:p>
        </p:txBody>
      </p:sp>
      <p:pic>
        <p:nvPicPr>
          <p:cNvPr id="152" name="Google Shape;152;p6" descr="Arhisvke ustanove-pregled pisama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2857500"/>
            <a:ext cx="11510645" cy="657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6352" y="2329625"/>
            <a:ext cx="2972071" cy="396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12802862" y="6483954"/>
            <a:ext cx="371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Rad u </a:t>
            </a:r>
            <a:r>
              <a:rPr lang="en-US" sz="180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Državnom</a:t>
            </a:r>
            <a:r>
              <a:rPr lang="en-US" sz="18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arhivu</a:t>
            </a:r>
            <a:r>
              <a:rPr lang="en-US" sz="18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Dubrovniku</a:t>
            </a:r>
            <a:r>
              <a:rPr lang="en-US" sz="18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180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ožujak</a:t>
            </a:r>
            <a:r>
              <a:rPr lang="en-US" sz="18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2026.)</a:t>
            </a:r>
            <a:endParaRPr dirty="0"/>
          </a:p>
        </p:txBody>
      </p:sp>
      <p:sp>
        <p:nvSpPr>
          <p:cNvPr id="155" name="Google Shape;155;p6"/>
          <p:cNvSpPr txBox="1"/>
          <p:nvPr/>
        </p:nvSpPr>
        <p:spPr>
          <a:xfrm>
            <a:off x="278776" y="9563573"/>
            <a:ext cx="13149841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-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sve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snimke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numerirane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i 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digitalno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pohranjene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na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sustavu</a:t>
            </a:r>
            <a:r>
              <a:rPr lang="en-US" sz="3200" dirty="0">
                <a:solidFill>
                  <a:schemeClr val="dk1"/>
                </a:solidFill>
                <a:latin typeface="Lora" panose="020B0604020202020204" charset="0"/>
                <a:ea typeface="Calibri"/>
                <a:cs typeface="Calibri"/>
                <a:sym typeface="Calibri"/>
              </a:rPr>
              <a:t> PUH</a:t>
            </a:r>
            <a:endParaRPr sz="3200" dirty="0">
              <a:solidFill>
                <a:schemeClr val="dk1"/>
              </a:solidFill>
              <a:latin typeface="Lora" panose="020B0604020202020204" charset="0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6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9268" y="7518075"/>
            <a:ext cx="4804450" cy="27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77" y="642309"/>
            <a:ext cx="17528446" cy="900238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 txBox="1"/>
          <p:nvPr/>
        </p:nvSpPr>
        <p:spPr>
          <a:xfrm>
            <a:off x="228600" y="0"/>
            <a:ext cx="153285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6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1">
                <a:solidFill>
                  <a:srgbClr val="2B2B2B"/>
                </a:solidFill>
                <a:latin typeface="Lora"/>
                <a:ea typeface="Lora"/>
                <a:cs typeface="Lora"/>
                <a:sym typeface="Lora"/>
              </a:rPr>
              <a:t>AIRTABLE - POMOĆ U SORTIRANJU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77" y="651836"/>
            <a:ext cx="17528446" cy="898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-23975" y="-168075"/>
            <a:ext cx="18379440" cy="1038987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cxnSp>
        <p:nvCxnSpPr>
          <p:cNvPr id="173" name="Google Shape;173;p9"/>
          <p:cNvCxnSpPr/>
          <p:nvPr/>
        </p:nvCxnSpPr>
        <p:spPr>
          <a:xfrm>
            <a:off x="1050458" y="1633653"/>
            <a:ext cx="16230600" cy="0"/>
          </a:xfrm>
          <a:prstGeom prst="straightConnector1">
            <a:avLst/>
          </a:prstGeom>
          <a:noFill/>
          <a:ln w="95250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4" name="Google Shape;174;p9"/>
          <p:cNvCxnSpPr/>
          <p:nvPr/>
        </p:nvCxnSpPr>
        <p:spPr>
          <a:xfrm>
            <a:off x="1050458" y="1790815"/>
            <a:ext cx="16230600" cy="0"/>
          </a:xfrm>
          <a:prstGeom prst="straightConnector1">
            <a:avLst/>
          </a:prstGeom>
          <a:noFill/>
          <a:ln w="28575" cap="flat" cmpd="sng">
            <a:solidFill>
              <a:srgbClr val="8B6F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5" name="Google Shape;175;p9"/>
          <p:cNvSpPr txBox="1"/>
          <p:nvPr/>
        </p:nvSpPr>
        <p:spPr>
          <a:xfrm>
            <a:off x="1050290" y="2081530"/>
            <a:ext cx="113526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6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1">
                <a:solidFill>
                  <a:srgbClr val="2B2B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 KORESPONDENTI </a:t>
            </a:r>
            <a:endParaRPr/>
          </a:p>
        </p:txBody>
      </p:sp>
      <p:pic>
        <p:nvPicPr>
          <p:cNvPr id="176" name="Google Shape;17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290" y="2933700"/>
            <a:ext cx="114300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5400" y="2095500"/>
            <a:ext cx="1678940" cy="239903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12649200" y="4533900"/>
            <a:ext cx="208534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Julije Bajamonti</a:t>
            </a:r>
            <a:endParaRPr/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0" y="3767425"/>
            <a:ext cx="1734820" cy="239458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/>
          <p:nvPr/>
        </p:nvSpPr>
        <p:spPr>
          <a:xfrm>
            <a:off x="14478000" y="6083300"/>
            <a:ext cx="262699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Isabella Teotocchi Albrizzi</a:t>
            </a:r>
            <a:endParaRPr/>
          </a:p>
        </p:txBody>
      </p:sp>
      <p:pic>
        <p:nvPicPr>
          <p:cNvPr id="181" name="Google Shape;181;p9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8870" y="5059363"/>
            <a:ext cx="1860550" cy="226250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 txBox="1"/>
          <p:nvPr/>
        </p:nvSpPr>
        <p:spPr>
          <a:xfrm>
            <a:off x="12610475" y="7479050"/>
            <a:ext cx="216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Leopoldo Caldani</a:t>
            </a:r>
            <a:endParaRPr/>
          </a:p>
        </p:txBody>
      </p:sp>
      <p:pic>
        <p:nvPicPr>
          <p:cNvPr id="183" name="Google Shape;183;p9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5224" y="6777212"/>
            <a:ext cx="1678950" cy="249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9287" y="1948000"/>
            <a:ext cx="1976775" cy="24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16365225" y="9358515"/>
            <a:ext cx="217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Junije Resti</a:t>
            </a:r>
            <a:endParaRPr/>
          </a:p>
        </p:txBody>
      </p:sp>
      <p:sp>
        <p:nvSpPr>
          <p:cNvPr id="186" name="Google Shape;186;p9"/>
          <p:cNvSpPr txBox="1"/>
          <p:nvPr/>
        </p:nvSpPr>
        <p:spPr>
          <a:xfrm>
            <a:off x="16171425" y="4494525"/>
            <a:ext cx="1492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Alberto Fortis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478000" y="6777188"/>
            <a:ext cx="16954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859300" y="9601200"/>
            <a:ext cx="69924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 skupa 32 korespondenta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14497613" y="9272900"/>
            <a:ext cx="1695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Tomo Bassegli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2175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sp>
      <p:pic>
        <p:nvPicPr>
          <p:cNvPr id="195" name="Google Shape;19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2700" y="107260"/>
            <a:ext cx="13182600" cy="98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800100"/>
            <a:ext cx="17373600" cy="86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1502</Words>
  <Application>Microsoft Office PowerPoint</Application>
  <PresentationFormat>Prilagođeno</PresentationFormat>
  <Paragraphs>160</Paragraphs>
  <Slides>29</Slides>
  <Notes>29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7" baseType="lpstr">
      <vt:lpstr>Playfair Display</vt:lpstr>
      <vt:lpstr>Helvetica Neue</vt:lpstr>
      <vt:lpstr>Times New Roman</vt:lpstr>
      <vt:lpstr>Lora</vt:lpstr>
      <vt:lpstr>Arial</vt:lpstr>
      <vt:lpstr>Play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Ideje u pozadini ulaganja flamanskih trgovaca u hrvatske zemlje u 18. stoljeću.</vt:lpstr>
      <vt:lpstr>Mjesta pohrane</vt:lpstr>
      <vt:lpstr>Korespondencija na različitim jezicima</vt:lpstr>
      <vt:lpstr>Primatelji i pošiljatelji</vt:lpstr>
      <vt:lpstr>PowerPoint prezentacija</vt:lpstr>
      <vt:lpstr>Sadržaj korespondencije</vt:lpstr>
      <vt:lpstr>KAKO istražiti cirkulaciju prosvjetiteljskih ideja u ovoj korespondenciji?</vt:lpstr>
      <vt:lpstr>PowerPoint prezentacija</vt:lpstr>
      <vt:lpstr>Pitanja koja je potrebno postaviti:</vt:lpstr>
      <vt:lpstr>PowerPoint prezentacija</vt:lpstr>
      <vt:lpstr>PowerPoint prezentacija</vt:lpstr>
      <vt:lpstr>Tablica datacije pisama, pošiljatelja i primatelja </vt:lpstr>
      <vt:lpstr>PowerPoint prezentacija</vt:lpstr>
      <vt:lpstr>Koncept Dorotićeva pisma barunu Steffaneu od 15.3.1803.</vt:lpstr>
      <vt:lpstr>PowerPoint prezentacija</vt:lpstr>
      <vt:lpstr>PowerPoint prezentacija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Teodora Shek Brnardić</dc:creator>
  <cp:lastModifiedBy>Teodora Shek Brnardić</cp:lastModifiedBy>
  <cp:revision>7</cp:revision>
  <dcterms:created xsi:type="dcterms:W3CDTF">2006-08-16T00:00:00Z</dcterms:created>
  <dcterms:modified xsi:type="dcterms:W3CDTF">2026-05-05T12:24:30Z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4AD4922D2FAB4BE3A4C4D394F94DB89D_13</vt:lpwstr>
  </property>
</Properties>
</file>