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l" defTabSz="8255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aslov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naslova"/>
          <p:cNvSpPr txBox="1"/>
          <p:nvPr>
            <p:ph type="title"/>
          </p:nvPr>
        </p:nvSpPr>
        <p:spPr>
          <a:xfrm>
            <a:off x="1905000" y="2857500"/>
            <a:ext cx="20574000" cy="45339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12" name="Tijelo razine jedan…"/>
          <p:cNvSpPr txBox="1"/>
          <p:nvPr>
            <p:ph type="body" sz="quarter" idx="1"/>
          </p:nvPr>
        </p:nvSpPr>
        <p:spPr>
          <a:xfrm>
            <a:off x="1905000" y="7531100"/>
            <a:ext cx="20574000" cy="1727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13" name="Broj slajd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jelo razine jed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94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tarinska fotografija malog jezera okruženog drvećem"/>
          <p:cNvSpPr/>
          <p:nvPr>
            <p:ph type="pic" idx="21"/>
          </p:nvPr>
        </p:nvSpPr>
        <p:spPr>
          <a:xfrm>
            <a:off x="965200" y="1320800"/>
            <a:ext cx="14686310" cy="11049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Starinska portretna fotografija malog nasmijanog djeteta sa šeširom"/>
          <p:cNvSpPr/>
          <p:nvPr>
            <p:ph type="pic" sz="quarter" idx="22"/>
          </p:nvPr>
        </p:nvSpPr>
        <p:spPr>
          <a:xfrm>
            <a:off x="16467394" y="5783858"/>
            <a:ext cx="6680201" cy="8267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tarinska fotografija lokomotive"/>
          <p:cNvSpPr/>
          <p:nvPr>
            <p:ph type="pic" sz="quarter" idx="23"/>
          </p:nvPr>
        </p:nvSpPr>
        <p:spPr>
          <a:xfrm>
            <a:off x="16503113" y="1244600"/>
            <a:ext cx="6739524" cy="430957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Broj slajda"/>
          <p:cNvSpPr txBox="1"/>
          <p:nvPr>
            <p:ph type="sldNum" sz="quarter" idx="2"/>
          </p:nvPr>
        </p:nvSpPr>
        <p:spPr>
          <a:xfrm>
            <a:off x="12090400" y="12661900"/>
            <a:ext cx="419100" cy="4572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“Citat upišite ovdje.”"/>
          <p:cNvSpPr txBox="1"/>
          <p:nvPr>
            <p:ph type="body" sz="quarter" idx="21"/>
          </p:nvPr>
        </p:nvSpPr>
        <p:spPr>
          <a:xfrm>
            <a:off x="2374900" y="5956300"/>
            <a:ext cx="19621500" cy="1066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5300"/>
              </a:spcBef>
              <a:buSzTx/>
              <a:buNone/>
              <a:defRPr i="1" sz="66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“Citat upišite ovdje.”</a:t>
            </a:r>
          </a:p>
        </p:txBody>
      </p:sp>
      <p:sp>
        <p:nvSpPr>
          <p:cNvPr id="112" name="-Ivan Horvat"/>
          <p:cNvSpPr txBox="1"/>
          <p:nvPr>
            <p:ph type="body" sz="quarter" idx="22"/>
          </p:nvPr>
        </p:nvSpPr>
        <p:spPr>
          <a:xfrm>
            <a:off x="2374900" y="8953500"/>
            <a:ext cx="19621500" cy="762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A29A85"/>
                </a:solidFill>
              </a:defRPr>
            </a:lvl1pPr>
          </a:lstStyle>
          <a:p>
            <a:pPr/>
            <a:r>
              <a:t>-Ivan Horvat</a:t>
            </a:r>
          </a:p>
        </p:txBody>
      </p:sp>
      <p:sp>
        <p:nvSpPr>
          <p:cNvPr id="113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tarinska fotografija malog jezera okruženog drvećem"/>
          <p:cNvSpPr/>
          <p:nvPr>
            <p:ph type="pic" idx="21"/>
          </p:nvPr>
        </p:nvSpPr>
        <p:spPr>
          <a:xfrm>
            <a:off x="0" y="-2311400"/>
            <a:ext cx="24384000" cy="18344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 - vodorav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tarinska portretna fotografija malog nasmijanog djeteta sa šeširom"/>
          <p:cNvSpPr/>
          <p:nvPr>
            <p:ph type="pic" idx="21"/>
          </p:nvPr>
        </p:nvSpPr>
        <p:spPr>
          <a:xfrm>
            <a:off x="7010400" y="863600"/>
            <a:ext cx="10378979" cy="129758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kst naslova"/>
          <p:cNvSpPr txBox="1"/>
          <p:nvPr>
            <p:ph type="title"/>
          </p:nvPr>
        </p:nvSpPr>
        <p:spPr>
          <a:xfrm>
            <a:off x="1905000" y="8953500"/>
            <a:ext cx="20574000" cy="21463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22" name="Tijelo razine jedan…"/>
          <p:cNvSpPr txBox="1"/>
          <p:nvPr>
            <p:ph type="body" sz="quarter" idx="1"/>
          </p:nvPr>
        </p:nvSpPr>
        <p:spPr>
          <a:xfrm>
            <a:off x="1905000" y="11074400"/>
            <a:ext cx="20574000" cy="1854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23" name="Broj slajd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 - sred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naslova"/>
          <p:cNvSpPr txBox="1"/>
          <p:nvPr>
            <p:ph type="title"/>
          </p:nvPr>
        </p:nvSpPr>
        <p:spPr>
          <a:xfrm>
            <a:off x="1905000" y="4584700"/>
            <a:ext cx="20574000" cy="4533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31" name="Broj slajd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ja - okomit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tarinska portretna fotografija malog nasmijanog djeteta sa šeširom"/>
          <p:cNvSpPr/>
          <p:nvPr>
            <p:ph type="pic" sz="quarter" idx="21"/>
          </p:nvPr>
        </p:nvSpPr>
        <p:spPr>
          <a:xfrm>
            <a:off x="16421100" y="2882900"/>
            <a:ext cx="6345534" cy="793321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kst naslova"/>
          <p:cNvSpPr txBox="1"/>
          <p:nvPr>
            <p:ph type="title"/>
          </p:nvPr>
        </p:nvSpPr>
        <p:spPr>
          <a:xfrm>
            <a:off x="1435100" y="3251200"/>
            <a:ext cx="14630400" cy="44831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Tekst naslova</a:t>
            </a:r>
          </a:p>
        </p:txBody>
      </p:sp>
      <p:sp>
        <p:nvSpPr>
          <p:cNvPr id="40" name="Tijelo razine jedan…"/>
          <p:cNvSpPr txBox="1"/>
          <p:nvPr>
            <p:ph type="body" sz="quarter" idx="1"/>
          </p:nvPr>
        </p:nvSpPr>
        <p:spPr>
          <a:xfrm>
            <a:off x="1435100" y="7912100"/>
            <a:ext cx="14630400" cy="4559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58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41" name="Broj slajda"/>
          <p:cNvSpPr txBox="1"/>
          <p:nvPr>
            <p:ph type="sldNum" sz="quarter" idx="2"/>
          </p:nvPr>
        </p:nvSpPr>
        <p:spPr>
          <a:xfrm>
            <a:off x="11935917" y="13017500"/>
            <a:ext cx="486766" cy="400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 - Vr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naslo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naslova</a:t>
            </a:r>
          </a:p>
        </p:txBody>
      </p:sp>
      <p:sp>
        <p:nvSpPr>
          <p:cNvPr id="49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 i predzn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naslo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naslova</a:t>
            </a:r>
          </a:p>
        </p:txBody>
      </p:sp>
      <p:sp>
        <p:nvSpPr>
          <p:cNvPr id="57" name="Tijelo razine jedan…"/>
          <p:cNvSpPr txBox="1"/>
          <p:nvPr>
            <p:ph type="body" idx="1"/>
          </p:nvPr>
        </p:nvSpPr>
        <p:spPr>
          <a:xfrm>
            <a:off x="1905000" y="3898900"/>
            <a:ext cx="20574000" cy="8039100"/>
          </a:xfrm>
          <a:prstGeom prst="rect">
            <a:avLst/>
          </a:prstGeom>
        </p:spPr>
        <p:txBody>
          <a:bodyPr/>
          <a:lstStyle/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58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, predznaci i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tarinska portretna fotografija malog nasmijanog djeteta sa šeširom"/>
          <p:cNvSpPr/>
          <p:nvPr>
            <p:ph type="pic" sz="quarter" idx="21"/>
          </p:nvPr>
        </p:nvSpPr>
        <p:spPr>
          <a:xfrm>
            <a:off x="15849600" y="3937000"/>
            <a:ext cx="6345534" cy="793321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kst naslo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naslova</a:t>
            </a:r>
          </a:p>
        </p:txBody>
      </p:sp>
      <p:sp>
        <p:nvSpPr>
          <p:cNvPr id="67" name="Tijelo razine jedan…"/>
          <p:cNvSpPr txBox="1"/>
          <p:nvPr>
            <p:ph type="body" sz="half" idx="1"/>
          </p:nvPr>
        </p:nvSpPr>
        <p:spPr>
          <a:xfrm>
            <a:off x="1905000" y="3911600"/>
            <a:ext cx="12839700" cy="8001000"/>
          </a:xfrm>
          <a:prstGeom prst="rect">
            <a:avLst/>
          </a:prstGeom>
        </p:spPr>
        <p:txBody>
          <a:bodyPr/>
          <a:lstStyle>
            <a:lvl1pPr>
              <a:spcBef>
                <a:spcPts val="5300"/>
              </a:spcBef>
              <a:defRPr sz="4600"/>
            </a:lvl1pPr>
            <a:lvl2pPr>
              <a:spcBef>
                <a:spcPts val="5300"/>
              </a:spcBef>
              <a:defRPr sz="4600"/>
            </a:lvl2pPr>
            <a:lvl3pPr>
              <a:spcBef>
                <a:spcPts val="5300"/>
              </a:spcBef>
              <a:defRPr sz="4600"/>
            </a:lvl3pPr>
            <a:lvl4pPr>
              <a:spcBef>
                <a:spcPts val="5300"/>
              </a:spcBef>
              <a:defRPr sz="4600"/>
            </a:lvl4pPr>
            <a:lvl5pPr>
              <a:spcBef>
                <a:spcPts val="5300"/>
              </a:spcBef>
              <a:defRPr sz="4600"/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68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, predznaci i mali videoz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kst naslo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naslova</a:t>
            </a:r>
          </a:p>
        </p:txBody>
      </p:sp>
      <p:sp>
        <p:nvSpPr>
          <p:cNvPr id="76" name="Tijelo razine jedan…"/>
          <p:cNvSpPr txBox="1"/>
          <p:nvPr>
            <p:ph type="body" sz="half" idx="1"/>
          </p:nvPr>
        </p:nvSpPr>
        <p:spPr>
          <a:xfrm>
            <a:off x="1905000" y="3911600"/>
            <a:ext cx="12839700" cy="8001000"/>
          </a:xfrm>
          <a:prstGeom prst="rect">
            <a:avLst/>
          </a:prstGeom>
        </p:spPr>
        <p:txBody>
          <a:bodyPr/>
          <a:lstStyle>
            <a:lvl1pPr>
              <a:spcBef>
                <a:spcPts val="5300"/>
              </a:spcBef>
              <a:defRPr sz="4600"/>
            </a:lvl1pPr>
            <a:lvl2pPr>
              <a:spcBef>
                <a:spcPts val="5300"/>
              </a:spcBef>
              <a:defRPr sz="4600"/>
            </a:lvl2pPr>
            <a:lvl3pPr>
              <a:spcBef>
                <a:spcPts val="5300"/>
              </a:spcBef>
              <a:defRPr sz="4600"/>
            </a:lvl3pPr>
            <a:lvl4pPr>
              <a:spcBef>
                <a:spcPts val="5300"/>
              </a:spcBef>
              <a:defRPr sz="4600"/>
            </a:lvl4pPr>
            <a:lvl5pPr>
              <a:spcBef>
                <a:spcPts val="5300"/>
              </a:spcBef>
              <a:defRPr sz="4600"/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77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slov, predznaci i veliki videoz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kst naslo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naslova</a:t>
            </a:r>
          </a:p>
        </p:txBody>
      </p:sp>
      <p:sp>
        <p:nvSpPr>
          <p:cNvPr id="85" name="Tijelo razine jedan…"/>
          <p:cNvSpPr txBox="1"/>
          <p:nvPr>
            <p:ph type="body" sz="half" idx="1"/>
          </p:nvPr>
        </p:nvSpPr>
        <p:spPr>
          <a:xfrm>
            <a:off x="1905000" y="3911600"/>
            <a:ext cx="12839700" cy="8001000"/>
          </a:xfrm>
          <a:prstGeom prst="rect">
            <a:avLst/>
          </a:prstGeom>
        </p:spPr>
        <p:txBody>
          <a:bodyPr/>
          <a:lstStyle>
            <a:lvl1pPr>
              <a:spcBef>
                <a:spcPts val="5300"/>
              </a:spcBef>
              <a:defRPr sz="4600"/>
            </a:lvl1pPr>
            <a:lvl2pPr>
              <a:spcBef>
                <a:spcPts val="5300"/>
              </a:spcBef>
              <a:defRPr sz="4600"/>
            </a:lvl2pPr>
            <a:lvl3pPr>
              <a:spcBef>
                <a:spcPts val="5300"/>
              </a:spcBef>
              <a:defRPr sz="4600"/>
            </a:lvl3pPr>
            <a:lvl4pPr>
              <a:spcBef>
                <a:spcPts val="5300"/>
              </a:spcBef>
              <a:defRPr sz="4600"/>
            </a:lvl4pPr>
            <a:lvl5pPr>
              <a:spcBef>
                <a:spcPts val="5300"/>
              </a:spcBef>
              <a:defRPr sz="4600"/>
            </a:lvl5pPr>
          </a:lstStyle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86" name="Broj slajd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elo razine jedan…"/>
          <p:cNvSpPr txBox="1"/>
          <p:nvPr>
            <p:ph type="body" idx="1"/>
          </p:nvPr>
        </p:nvSpPr>
        <p:spPr>
          <a:xfrm>
            <a:off x="1905000" y="1778000"/>
            <a:ext cx="205740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Tijelo razine jedan</a:t>
            </a:r>
          </a:p>
          <a:p>
            <a:pPr lvl="1"/>
            <a:r>
              <a:t>Tijelo razine dva</a:t>
            </a:r>
          </a:p>
          <a:p>
            <a:pPr lvl="2"/>
            <a:r>
              <a:t>Tijelo razine tri</a:t>
            </a:r>
          </a:p>
          <a:p>
            <a:pPr lvl="3"/>
            <a:r>
              <a:t>Tijelo razine četiri</a:t>
            </a:r>
          </a:p>
          <a:p>
            <a:pPr lvl="4"/>
            <a:r>
              <a:t>Tijelo razine pet</a:t>
            </a:r>
          </a:p>
        </p:txBody>
      </p:sp>
      <p:sp>
        <p:nvSpPr>
          <p:cNvPr id="3" name="Tekst naslova"/>
          <p:cNvSpPr txBox="1"/>
          <p:nvPr>
            <p:ph type="title"/>
          </p:nvPr>
        </p:nvSpPr>
        <p:spPr>
          <a:xfrm>
            <a:off x="1905000" y="762000"/>
            <a:ext cx="20574000" cy="260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Tekst naslova</a:t>
            </a:r>
          </a:p>
        </p:txBody>
      </p:sp>
      <p:sp>
        <p:nvSpPr>
          <p:cNvPr id="4" name="Broj slajda"/>
          <p:cNvSpPr txBox="1"/>
          <p:nvPr>
            <p:ph type="sldNum" sz="quarter" idx="2"/>
          </p:nvPr>
        </p:nvSpPr>
        <p:spPr>
          <a:xfrm>
            <a:off x="11976100" y="126619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127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90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254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317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381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444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5080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5715000" marR="0" indent="-6350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5600" u="none"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hyperlink" Target="http://napoleonica.org" TargetMode="External"/><Relationship Id="rId5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Katoličko (protu)prosvjetiteljstvo u napoleonskoj dalmaciji"/>
          <p:cNvSpPr txBox="1"/>
          <p:nvPr>
            <p:ph type="ctrTitle"/>
          </p:nvPr>
        </p:nvSpPr>
        <p:spPr>
          <a:xfrm>
            <a:off x="1905000" y="2863849"/>
            <a:ext cx="20574001" cy="4533901"/>
          </a:xfrm>
          <a:prstGeom prst="rect">
            <a:avLst/>
          </a:prstGeom>
        </p:spPr>
        <p:txBody>
          <a:bodyPr/>
          <a:lstStyle/>
          <a:p>
            <a:pPr/>
            <a:r>
              <a:t>Katoličko (protu)prosvjetiteljstvo u napoleonskoj dalmaciji</a:t>
            </a:r>
          </a:p>
        </p:txBody>
      </p:sp>
      <p:sp>
        <p:nvSpPr>
          <p:cNvPr id="138" name="MATEA MARUŠIĆ, MAG.HIST.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MATEA MARUŠIĆ, MAG.HIST.</a:t>
            </a:r>
          </a:p>
        </p:txBody>
      </p:sp>
      <p:grpSp>
        <p:nvGrpSpPr>
          <p:cNvPr id="141" name="Galerija slika"/>
          <p:cNvGrpSpPr/>
          <p:nvPr/>
        </p:nvGrpSpPr>
        <p:grpSpPr>
          <a:xfrm>
            <a:off x="554660" y="12209523"/>
            <a:ext cx="3113956" cy="2027441"/>
            <a:chOff x="0" y="0"/>
            <a:chExt cx="3113955" cy="2027438"/>
          </a:xfrm>
        </p:grpSpPr>
        <p:pic>
          <p:nvPicPr>
            <p:cNvPr id="139" name="Slika zaslona 2026-05-04 u 15.04.21.png" descr="Slika zaslona 2026-05-04 u 15.04.2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054" r="0" b="5054"/>
            <a:stretch>
              <a:fillRect/>
            </a:stretch>
          </p:blipFill>
          <p:spPr>
            <a:xfrm>
              <a:off x="0" y="0"/>
              <a:ext cx="3113956" cy="136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Opis"/>
            <p:cNvSpPr/>
            <p:nvPr/>
          </p:nvSpPr>
          <p:spPr>
            <a:xfrm>
              <a:off x="0" y="1443238"/>
              <a:ext cx="3113956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3000"/>
              </a:lvl1pPr>
            </a:lstStyle>
            <a:p>
              <a:pPr/>
              <a:r>
                <a:t>Opis</a:t>
              </a:r>
            </a:p>
          </p:txBody>
        </p:sp>
      </p:grpSp>
      <p:grpSp>
        <p:nvGrpSpPr>
          <p:cNvPr id="144" name="Galerija slika"/>
          <p:cNvGrpSpPr/>
          <p:nvPr/>
        </p:nvGrpSpPr>
        <p:grpSpPr>
          <a:xfrm>
            <a:off x="3858414" y="12225214"/>
            <a:ext cx="4455964" cy="2011232"/>
            <a:chOff x="0" y="0"/>
            <a:chExt cx="4455963" cy="2011230"/>
          </a:xfrm>
        </p:grpSpPr>
        <p:pic>
          <p:nvPicPr>
            <p:cNvPr id="142" name="Slika zaslona 2026-05-04 u 15.04.07.png" descr="Slika zaslona 2026-05-04 u 15.04.0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29" t="0" r="1229" b="0"/>
            <a:stretch>
              <a:fillRect/>
            </a:stretch>
          </p:blipFill>
          <p:spPr>
            <a:xfrm>
              <a:off x="0" y="0"/>
              <a:ext cx="4455964" cy="1350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Opis"/>
            <p:cNvSpPr/>
            <p:nvPr/>
          </p:nvSpPr>
          <p:spPr>
            <a:xfrm>
              <a:off x="0" y="1427030"/>
              <a:ext cx="4455964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3000"/>
              </a:lvl1pPr>
            </a:lstStyle>
            <a:p>
              <a:pPr/>
              <a:r>
                <a:t>Opis</a:t>
              </a:r>
            </a:p>
          </p:txBody>
        </p:sp>
      </p:grpSp>
      <p:grpSp>
        <p:nvGrpSpPr>
          <p:cNvPr id="147" name="Galerija slika"/>
          <p:cNvGrpSpPr/>
          <p:nvPr/>
        </p:nvGrpSpPr>
        <p:grpSpPr>
          <a:xfrm>
            <a:off x="8504176" y="12231933"/>
            <a:ext cx="3579594" cy="1997795"/>
            <a:chOff x="0" y="0"/>
            <a:chExt cx="3579593" cy="1997794"/>
          </a:xfrm>
        </p:grpSpPr>
        <p:pic>
          <p:nvPicPr>
            <p:cNvPr id="145" name="Slika zaslona 2026-05-04 u 15.03.46.png" descr="Slika zaslona 2026-05-04 u 15.03.4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8260" r="0" b="8260"/>
            <a:stretch>
              <a:fillRect/>
            </a:stretch>
          </p:blipFill>
          <p:spPr>
            <a:xfrm>
              <a:off x="0" y="0"/>
              <a:ext cx="3579594" cy="1337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Opis"/>
            <p:cNvSpPr/>
            <p:nvPr/>
          </p:nvSpPr>
          <p:spPr>
            <a:xfrm>
              <a:off x="0" y="1413594"/>
              <a:ext cx="3579594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3000"/>
              </a:lvl1pPr>
            </a:lstStyle>
            <a:p>
              <a:pPr/>
              <a:r>
                <a:t>Opis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DSC05090-4.JPG" descr="DSC05090-4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620000" y="0"/>
            <a:ext cx="9144000" cy="13716000"/>
          </a:xfrm>
          <a:prstGeom prst="rect">
            <a:avLst/>
          </a:prstGeom>
        </p:spPr>
      </p:pic>
      <p:sp>
        <p:nvSpPr>
          <p:cNvPr id="198" name="Punomoć iz lipnja 1797."/>
          <p:cNvSpPr txBox="1"/>
          <p:nvPr/>
        </p:nvSpPr>
        <p:spPr>
          <a:xfrm>
            <a:off x="17175035" y="11364956"/>
            <a:ext cx="50836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Punomoć iz lipnja 1797.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alerija slika"/>
          <p:cNvGrpSpPr/>
          <p:nvPr/>
        </p:nvGrpSpPr>
        <p:grpSpPr>
          <a:xfrm>
            <a:off x="1051784" y="1633436"/>
            <a:ext cx="6051533" cy="9608959"/>
            <a:chOff x="0" y="22360"/>
            <a:chExt cx="6051532" cy="9608958"/>
          </a:xfrm>
        </p:grpSpPr>
        <p:pic>
          <p:nvPicPr>
            <p:cNvPr id="200" name="Slika zaslona 2026-05-06 u 14.06.44.png" descr="Slika zaslona 2026-05-06 u 14.06.4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36" t="0" r="0" b="0"/>
            <a:stretch>
              <a:fillRect/>
            </a:stretch>
          </p:blipFill>
          <p:spPr>
            <a:xfrm>
              <a:off x="0" y="22360"/>
              <a:ext cx="6051533" cy="8516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Naslovna stranica novina Kraglski Dalmatin iz travnja 1810."/>
            <p:cNvSpPr/>
            <p:nvPr/>
          </p:nvSpPr>
          <p:spPr>
            <a:xfrm>
              <a:off x="0" y="8615319"/>
              <a:ext cx="6051533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Naslovna stranica novina </a:t>
              </a:r>
              <a:r>
                <a:rPr i="1"/>
                <a:t>Kraglski Dalmatin </a:t>
              </a:r>
              <a:r>
                <a:t>iz travnja 1810.</a:t>
              </a:r>
            </a:p>
          </p:txBody>
        </p:sp>
      </p:grpSp>
      <p:grpSp>
        <p:nvGrpSpPr>
          <p:cNvPr id="205" name="Galerija slika"/>
          <p:cNvGrpSpPr/>
          <p:nvPr/>
        </p:nvGrpSpPr>
        <p:grpSpPr>
          <a:xfrm>
            <a:off x="7810149" y="394348"/>
            <a:ext cx="11638217" cy="7428519"/>
            <a:chOff x="0" y="75989"/>
            <a:chExt cx="11638216" cy="7428517"/>
          </a:xfrm>
        </p:grpSpPr>
        <p:pic>
          <p:nvPicPr>
            <p:cNvPr id="203" name="Slika zaslona 2026-05-06 u 14.10.28.png" descr="Slika zaslona 2026-05-06 u 14.10.2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75989"/>
              <a:ext cx="11638217" cy="6260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Primjer Napoleonovog pisma u kojem se spominje Dalmacija na napoleonica.org"/>
            <p:cNvSpPr/>
            <p:nvPr/>
          </p:nvSpPr>
          <p:spPr>
            <a:xfrm>
              <a:off x="0" y="6488507"/>
              <a:ext cx="11638217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Primjer Napoleonovog pisma u kojem se spominje Dalmacija na </a:t>
              </a:r>
              <a:r>
                <a:rPr u="sng">
                  <a:hlinkClick r:id="rId4" invalidUrl="" action="" tgtFrame="" tooltip="" history="1" highlightClick="0" endSnd="0"/>
                </a:rPr>
                <a:t>napoleonica.org</a:t>
              </a:r>
            </a:p>
          </p:txBody>
        </p:sp>
      </p:grpSp>
      <p:grpSp>
        <p:nvGrpSpPr>
          <p:cNvPr id="208" name="Galerija slika"/>
          <p:cNvGrpSpPr/>
          <p:nvPr/>
        </p:nvGrpSpPr>
        <p:grpSpPr>
          <a:xfrm>
            <a:off x="16842760" y="7594634"/>
            <a:ext cx="7107090" cy="6619964"/>
            <a:chOff x="0" y="0"/>
            <a:chExt cx="7107088" cy="6619962"/>
          </a:xfrm>
        </p:grpSpPr>
        <p:pic>
          <p:nvPicPr>
            <p:cNvPr id="206" name="Slika zaslona 2026-05-06 u 14.09.38.png" descr="Slika zaslona 2026-05-06 u 14.09.3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9751" t="52455" r="1389" b="0"/>
            <a:stretch>
              <a:fillRect/>
            </a:stretch>
          </p:blipFill>
          <p:spPr>
            <a:xfrm>
              <a:off x="0" y="0"/>
              <a:ext cx="7107089" cy="5959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Opis"/>
            <p:cNvSpPr/>
            <p:nvPr/>
          </p:nvSpPr>
          <p:spPr>
            <a:xfrm>
              <a:off x="0" y="6035762"/>
              <a:ext cx="7107089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spcBef>
                  <a:spcPts val="0"/>
                </a:spcBef>
                <a:defRPr sz="3000"/>
              </a:lvl1pPr>
            </a:lstStyle>
            <a:p>
              <a:pPr/>
              <a:r>
                <a:t>Opis</a:t>
              </a:r>
            </a:p>
          </p:txBody>
        </p:sp>
      </p:grpSp>
      <p:sp>
        <p:nvSpPr>
          <p:cNvPr id="209" name="Primjer iz novina Journal d’Empire gdje se spominje Dalmacija"/>
          <p:cNvSpPr txBox="1"/>
          <p:nvPr/>
        </p:nvSpPr>
        <p:spPr>
          <a:xfrm>
            <a:off x="6217952" y="12746835"/>
            <a:ext cx="1041717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Primjer iz novina Journal d’Empire gdje se spominje Dalmacija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Hvala na pozornosti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Hvala na pozornosti!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ozivnica-s-prijenosom-uzivo.jpg" descr="Pozivnica-s-prijenosom-uzivo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20823" y="1200625"/>
            <a:ext cx="14238034" cy="11340150"/>
          </a:xfrm>
          <a:prstGeom prst="rect">
            <a:avLst/>
          </a:prstGeom>
        </p:spPr>
      </p:pic>
      <p:pic>
        <p:nvPicPr>
          <p:cNvPr id="150" name="DSC02318.jpg" descr="DSC02318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164107" y="6204339"/>
            <a:ext cx="7277101" cy="6502401"/>
          </a:xfrm>
          <a:prstGeom prst="rect">
            <a:avLst/>
          </a:prstGeom>
        </p:spPr>
      </p:pic>
      <p:pic>
        <p:nvPicPr>
          <p:cNvPr id="151" name="Slika zaslona 2026-05-06 u 13.10.06.png" descr="Slika zaslona 2026-05-06 u 13.10.06.pn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164107" y="990599"/>
            <a:ext cx="7277101" cy="46794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01cr3m1g07q51.jpg" descr="01cr3m1g07q51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1003300"/>
            <a:ext cx="14706600" cy="11709400"/>
          </a:xfrm>
          <a:prstGeom prst="rect">
            <a:avLst/>
          </a:prstGeom>
        </p:spPr>
      </p:pic>
      <p:pic>
        <p:nvPicPr>
          <p:cNvPr id="154" name="French_School_-_French_Revolution_caricatural_representation_of_a_member_of_the_clergy_forced_to_-_(MeisterDrucke-1125241).jpg" descr="French_School_-_French_Revolution_caricatural_representation_of_a_member_of_the_clergy_forced_to_-_(MeisterDrucke-1125241)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031189" y="1152406"/>
            <a:ext cx="7561622" cy="7903698"/>
          </a:xfrm>
          <a:prstGeom prst="rect">
            <a:avLst/>
          </a:prstGeom>
        </p:spPr>
      </p:pic>
      <p:sp>
        <p:nvSpPr>
          <p:cNvPr id="155" name="Francuska revolucija: karikaturalni prikaz pripadnika klera…"/>
          <p:cNvSpPr txBox="1"/>
          <p:nvPr/>
        </p:nvSpPr>
        <p:spPr>
          <a:xfrm>
            <a:off x="16478991" y="9218796"/>
            <a:ext cx="726076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Francuska revolucija: karikaturalni prikaz pripadnika klera </a:t>
            </a:r>
          </a:p>
          <a:p>
            <a:pPr defTabSz="457200">
              <a:spcBef>
                <a:spcPts val="0"/>
              </a:spcBef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prisiljenog vratiti crkvenu imovinu. </a:t>
            </a:r>
          </a:p>
          <a:p>
            <a:pPr defTabSz="457200">
              <a:spcBef>
                <a:spcPts val="0"/>
              </a:spcBef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“Moramo vratiti Cezaru ono što je Cezarovo i Naciji ono što </a:t>
            </a:r>
          </a:p>
          <a:p>
            <a:pPr defTabSz="457200">
              <a:spcBef>
                <a:spcPts val="0"/>
              </a:spcBef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je od Nacije". Gravura iz 1790., Pariz, </a:t>
            </a:r>
          </a:p>
          <a:p>
            <a:pPr defTabSz="457200">
              <a:spcBef>
                <a:spcPts val="0"/>
              </a:spcBef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Knjižnica Arsenal (Bibliothèque de l'Arsenal).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trategic_Situation_of_Europe_1809.jpg" descr="Strategic_Situation_of_Europe_1809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3277" r="0" b="1327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20260506_133713.jpg" descr="IMG_20260506_133713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1003299"/>
            <a:ext cx="14706600" cy="11709401"/>
          </a:xfrm>
          <a:prstGeom prst="rect">
            <a:avLst/>
          </a:prstGeom>
        </p:spPr>
      </p:pic>
      <p:pic>
        <p:nvPicPr>
          <p:cNvPr id="160" name="Slika zaslona 2026-05-06 u 13.38.19.png" descr="Slika zaslona 2026-05-06 u 13.38.19.pn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173450" y="278277"/>
            <a:ext cx="7277101" cy="6502401"/>
          </a:xfrm>
          <a:prstGeom prst="rect">
            <a:avLst/>
          </a:prstGeom>
        </p:spPr>
      </p:pic>
      <p:sp>
        <p:nvSpPr>
          <p:cNvPr id="161" name="Preuzeto iz knjige Grge Novaka, Povijest Splita, MH, 1965., str. 7."/>
          <p:cNvSpPr txBox="1"/>
          <p:nvPr/>
        </p:nvSpPr>
        <p:spPr>
          <a:xfrm>
            <a:off x="1682439" y="12724382"/>
            <a:ext cx="105209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Preuzeto iz knjige Grge Novaka, </a:t>
            </a:r>
            <a:r>
              <a:rPr i="1"/>
              <a:t>Povijest Splita,</a:t>
            </a:r>
            <a:r>
              <a:t> MH, 1965., str. 7.</a:t>
            </a:r>
          </a:p>
        </p:txBody>
      </p:sp>
      <p:sp>
        <p:nvSpPr>
          <p:cNvPr id="162" name="Ivan Luka Garanjin"/>
          <p:cNvSpPr txBox="1"/>
          <p:nvPr/>
        </p:nvSpPr>
        <p:spPr>
          <a:xfrm>
            <a:off x="18131135" y="6572250"/>
            <a:ext cx="336173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Ivan Luka Garanjin</a:t>
            </a:r>
          </a:p>
        </p:txBody>
      </p:sp>
      <p:grpSp>
        <p:nvGrpSpPr>
          <p:cNvPr id="165" name="Galerija slika"/>
          <p:cNvGrpSpPr/>
          <p:nvPr/>
        </p:nvGrpSpPr>
        <p:grpSpPr>
          <a:xfrm>
            <a:off x="16523813" y="7743597"/>
            <a:ext cx="6576374" cy="5546216"/>
            <a:chOff x="0" y="0"/>
            <a:chExt cx="6576372" cy="5546215"/>
          </a:xfrm>
        </p:grpSpPr>
        <p:pic>
          <p:nvPicPr>
            <p:cNvPr id="163" name="La_Liberté_guidant_le_peuple_-_Eugène_Delacroix_-_Musée_du_Louvre_Peintures_RF_129_-_après_restauration_2024.jpg" descr="La_Liberté_guidant_le_peuple_-_Eugène_Delacroix_-_Musée_du_Louvre_Peintures_RF_129_-_après_restauration_2024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308992" y="0"/>
              <a:ext cx="5958388" cy="4766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La Liberté guidant le peuple - Eugène Delacroix - Musée du Louvre Peintures RF 129 - après restauration 2024"/>
            <p:cNvSpPr/>
            <p:nvPr/>
          </p:nvSpPr>
          <p:spPr>
            <a:xfrm>
              <a:off x="0" y="4842909"/>
              <a:ext cx="6576373" cy="703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457200">
                <a:spcBef>
                  <a:spcPts val="0"/>
                </a:spcBef>
                <a:defRPr sz="1900">
                  <a:solidFill>
                    <a:srgbClr val="22222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 Liberté guidant le peuple - Eugène Delacroix - Musée du Louvre Peintures RF 129 - après restauration 2024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alerija slika"/>
          <p:cNvGrpSpPr/>
          <p:nvPr/>
        </p:nvGrpSpPr>
        <p:grpSpPr>
          <a:xfrm>
            <a:off x="759895" y="668048"/>
            <a:ext cx="5777273" cy="9458588"/>
            <a:chOff x="0" y="0"/>
            <a:chExt cx="5777272" cy="9458587"/>
          </a:xfrm>
        </p:grpSpPr>
        <p:pic>
          <p:nvPicPr>
            <p:cNvPr id="167" name="ZBORNIK-Dalmacija-za-fran.-uprave-300.jpg" descr="ZBORNIK-Dalmacija-za-fran.-uprave-300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5777273" cy="8184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Dalmacija za francuske uprave (1806.–1813.) (ur. Marko Trogrlić, Josip Vrandečić)"/>
            <p:cNvSpPr/>
            <p:nvPr/>
          </p:nvSpPr>
          <p:spPr>
            <a:xfrm>
              <a:off x="0" y="8385437"/>
              <a:ext cx="5777273" cy="1073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just" defTabSz="457200">
                <a:lnSpc>
                  <a:spcPct val="150000"/>
                </a:lnSpc>
                <a:spcBef>
                  <a:spcPts val="1200"/>
                </a:spcBef>
                <a:defRPr sz="24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i="1"/>
                <a:t>Dalmacija za francuske uprave (1806.–1813.)</a:t>
              </a:r>
              <a:r>
                <a:t> (ur. Marko Trogrlić, Josip Vrandečić)</a:t>
              </a:r>
            </a:p>
          </p:txBody>
        </p:sp>
      </p:grpSp>
      <p:grpSp>
        <p:nvGrpSpPr>
          <p:cNvPr id="172" name="Galerija slika"/>
          <p:cNvGrpSpPr/>
          <p:nvPr/>
        </p:nvGrpSpPr>
        <p:grpSpPr>
          <a:xfrm>
            <a:off x="6698811" y="4368062"/>
            <a:ext cx="5777273" cy="8878424"/>
            <a:chOff x="0" y="0"/>
            <a:chExt cx="5777272" cy="8878423"/>
          </a:xfrm>
        </p:grpSpPr>
        <p:pic>
          <p:nvPicPr>
            <p:cNvPr id="170" name="096768.jpg.jpeg" descr="096768.jpg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2871" y="0"/>
              <a:ext cx="5731530" cy="8281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Hrvati i Ilirske pokrajine (ur. Franjo Šanjek)"/>
            <p:cNvSpPr/>
            <p:nvPr/>
          </p:nvSpPr>
          <p:spPr>
            <a:xfrm>
              <a:off x="0" y="8357723"/>
              <a:ext cx="5777273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just" defTabSz="457200">
                <a:lnSpc>
                  <a:spcPct val="150000"/>
                </a:lnSpc>
                <a:spcBef>
                  <a:spcPts val="1200"/>
                </a:spcBef>
                <a:defRPr sz="24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i="1"/>
                <a:t>Hrvati i Ilirske pokrajine</a:t>
              </a:r>
              <a:r>
                <a:t> (ur. Franjo Šanjek) </a:t>
              </a:r>
            </a:p>
          </p:txBody>
        </p:sp>
      </p:grpSp>
      <p:grpSp>
        <p:nvGrpSpPr>
          <p:cNvPr id="175" name="Galerija slika"/>
          <p:cNvGrpSpPr/>
          <p:nvPr/>
        </p:nvGrpSpPr>
        <p:grpSpPr>
          <a:xfrm>
            <a:off x="12637727" y="429139"/>
            <a:ext cx="5648870" cy="8695916"/>
            <a:chOff x="0" y="617709"/>
            <a:chExt cx="5648868" cy="8695915"/>
          </a:xfrm>
        </p:grpSpPr>
        <p:pic>
          <p:nvPicPr>
            <p:cNvPr id="173" name="grga-novak-proslost-dalmacije-1702798850Py0G2rO0v.jpeg" descr="grga-novak-proslost-dalmacije-1702798850Py0G2rO0v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617709"/>
              <a:ext cx="5648869" cy="8035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Grga Novak, Prošlost Dalmacije"/>
            <p:cNvSpPr/>
            <p:nvPr/>
          </p:nvSpPr>
          <p:spPr>
            <a:xfrm>
              <a:off x="0" y="8729425"/>
              <a:ext cx="5648869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Grga Novak, </a:t>
              </a:r>
              <a:r>
                <a:rPr i="1"/>
                <a:t>Prošlost Dalmacije</a:t>
              </a:r>
            </a:p>
          </p:txBody>
        </p:sp>
      </p:grpSp>
      <p:grpSp>
        <p:nvGrpSpPr>
          <p:cNvPr id="178" name="Galerija slika"/>
          <p:cNvGrpSpPr/>
          <p:nvPr/>
        </p:nvGrpSpPr>
        <p:grpSpPr>
          <a:xfrm>
            <a:off x="18677419" y="3560802"/>
            <a:ext cx="5103683" cy="8964100"/>
            <a:chOff x="0" y="47357"/>
            <a:chExt cx="5103681" cy="8964099"/>
          </a:xfrm>
        </p:grpSpPr>
        <p:pic>
          <p:nvPicPr>
            <p:cNvPr id="176" name="428713_fra-andrija-dorotic-1761-1837-reformator-politicar-i-dobrotvor.png" descr="428713_fra-andrija-dorotic-1761-1837-reformator-politicar-i-dobrotvor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47357"/>
              <a:ext cx="5103682" cy="7418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Vicko Kapitanović, Fra Andrija Dorotić (1761.–1837.): reformator, političar i dobrotvor"/>
            <p:cNvSpPr/>
            <p:nvPr/>
          </p:nvSpPr>
          <p:spPr>
            <a:xfrm>
              <a:off x="0" y="7589056"/>
              <a:ext cx="5103682" cy="142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Vicko Kapitanović, </a:t>
              </a:r>
              <a:r>
                <a:rPr i="1"/>
                <a:t>Fra Andrija Dorotić (1761.–1837.): reformator, političar i dobrotvor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alerija slika"/>
          <p:cNvGrpSpPr/>
          <p:nvPr/>
        </p:nvGrpSpPr>
        <p:grpSpPr>
          <a:xfrm>
            <a:off x="917066" y="3497130"/>
            <a:ext cx="8231846" cy="7075954"/>
            <a:chOff x="0" y="0"/>
            <a:chExt cx="8231844" cy="7075952"/>
          </a:xfrm>
        </p:grpSpPr>
        <p:pic>
          <p:nvPicPr>
            <p:cNvPr id="180" name="la-dalmatie-de-1797-a-1815-episode-des-conquetes-napoleoniennes-avRH.jpeg" descr="la-dalmatie-de-1797-a-1815-episode-des-conquetes-napoleoniennes-avRH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41" t="7131" r="4341" b="7131"/>
            <a:stretch>
              <a:fillRect/>
            </a:stretch>
          </p:blipFill>
          <p:spPr>
            <a:xfrm>
              <a:off x="0" y="0"/>
              <a:ext cx="8231845" cy="6415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Paul Pisani, La Dalmatie de 1797 à 1815"/>
            <p:cNvSpPr/>
            <p:nvPr/>
          </p:nvSpPr>
          <p:spPr>
            <a:xfrm>
              <a:off x="0" y="6491752"/>
              <a:ext cx="8231845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Paul Pisani, </a:t>
              </a:r>
              <a:r>
                <a:rPr i="1"/>
                <a:t>La Dalmatie de 1797 à 1815</a:t>
              </a:r>
            </a:p>
          </p:txBody>
        </p:sp>
      </p:grpSp>
      <p:grpSp>
        <p:nvGrpSpPr>
          <p:cNvPr id="185" name="Galerija slika"/>
          <p:cNvGrpSpPr/>
          <p:nvPr/>
        </p:nvGrpSpPr>
        <p:grpSpPr>
          <a:xfrm>
            <a:off x="10156491" y="3687893"/>
            <a:ext cx="6029432" cy="7126228"/>
            <a:chOff x="0" y="0"/>
            <a:chExt cx="6029430" cy="7126226"/>
          </a:xfrm>
        </p:grpSpPr>
        <p:pic>
          <p:nvPicPr>
            <p:cNvPr id="183" name="032981_oMY4fqC.JPG" descr="032981_oMY4fqC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902806" y="0"/>
              <a:ext cx="4223819" cy="6034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Tullio Erber, Storia della Dalmazia dal 1797 al 1814)"/>
            <p:cNvSpPr/>
            <p:nvPr/>
          </p:nvSpPr>
          <p:spPr>
            <a:xfrm>
              <a:off x="0" y="6110226"/>
              <a:ext cx="6029431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Tullio Erber, </a:t>
              </a:r>
              <a:r>
                <a:rPr i="1"/>
                <a:t>Storia della Dalmazia dal 1797 al 1814</a:t>
              </a:r>
              <a:r>
                <a:t>)</a:t>
              </a:r>
            </a:p>
          </p:txBody>
        </p:sp>
      </p:grpSp>
      <p:grpSp>
        <p:nvGrpSpPr>
          <p:cNvPr id="188" name="Galerija slika"/>
          <p:cNvGrpSpPr/>
          <p:nvPr/>
        </p:nvGrpSpPr>
        <p:grpSpPr>
          <a:xfrm>
            <a:off x="17709922" y="3679825"/>
            <a:ext cx="5223139" cy="7574165"/>
            <a:chOff x="0" y="0"/>
            <a:chExt cx="5223137" cy="7574164"/>
          </a:xfrm>
        </p:grpSpPr>
        <p:pic>
          <p:nvPicPr>
            <p:cNvPr id="186" name="Kreljanović-Albinoni-300.jpg" descr="Kreljanović-Albinoni-300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476216" y="0"/>
              <a:ext cx="4270706" cy="6050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Ivan Kreljanović Albinoni, Zapisi za povijest Dalmacije, Književni krug Split, 2022. (prijevod)"/>
            <p:cNvSpPr/>
            <p:nvPr/>
          </p:nvSpPr>
          <p:spPr>
            <a:xfrm>
              <a:off x="0" y="6126364"/>
              <a:ext cx="5223138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spcBef>
                  <a:spcPts val="0"/>
                </a:spcBef>
                <a:defRPr sz="3000"/>
              </a:pPr>
              <a:r>
                <a:t>Ivan Kreljanović Albinoni, </a:t>
              </a:r>
              <a:r>
                <a:rPr i="1"/>
                <a:t>Zapisi za povijest Dalmacije</a:t>
              </a:r>
              <a:r>
                <a:t>, Književni krug Split, 2022. (prijevod)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DSC09935.JPG" descr="DSC09935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DSC05096.JPG" descr="DSC05096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1003300"/>
            <a:ext cx="14706600" cy="11709400"/>
          </a:xfrm>
          <a:prstGeom prst="rect">
            <a:avLst/>
          </a:prstGeom>
        </p:spPr>
      </p:pic>
      <p:pic>
        <p:nvPicPr>
          <p:cNvPr id="193" name="95501042_1616089368528889_5141300505871384576_n.jpg" descr="95501042_1616089368528889_5141300505871384576_n.jp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6173449" y="5575654"/>
            <a:ext cx="7277101" cy="6502401"/>
          </a:xfrm>
          <a:prstGeom prst="rect">
            <a:avLst/>
          </a:prstGeom>
        </p:spPr>
      </p:pic>
      <p:pic>
        <p:nvPicPr>
          <p:cNvPr id="194" name="DSC05141.JPG" descr="DSC05141.JP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164107" y="990600"/>
            <a:ext cx="7277101" cy="4679486"/>
          </a:xfrm>
          <a:prstGeom prst="rect">
            <a:avLst/>
          </a:prstGeom>
        </p:spPr>
      </p:pic>
      <p:sp>
        <p:nvSpPr>
          <p:cNvPr id="195" name="Fra Andrija Dorotić"/>
          <p:cNvSpPr txBox="1"/>
          <p:nvPr/>
        </p:nvSpPr>
        <p:spPr>
          <a:xfrm>
            <a:off x="17040317" y="12137656"/>
            <a:ext cx="375694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Fra Andrija Dorotić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